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4"/>
  </p:sldMasterIdLst>
  <p:notesMasterIdLst>
    <p:notesMasterId r:id="rId20"/>
  </p:notesMasterIdLst>
  <p:sldIdLst>
    <p:sldId id="1864" r:id="rId5"/>
    <p:sldId id="361" r:id="rId6"/>
    <p:sldId id="1872" r:id="rId7"/>
    <p:sldId id="1846" r:id="rId8"/>
    <p:sldId id="1845" r:id="rId9"/>
    <p:sldId id="1871" r:id="rId10"/>
    <p:sldId id="1874" r:id="rId11"/>
    <p:sldId id="1858" r:id="rId12"/>
    <p:sldId id="1876" r:id="rId13"/>
    <p:sldId id="1875" r:id="rId14"/>
    <p:sldId id="1869" r:id="rId15"/>
    <p:sldId id="1849" r:id="rId16"/>
    <p:sldId id="1865" r:id="rId17"/>
    <p:sldId id="1877" r:id="rId18"/>
    <p:sldId id="1859" r:id="rId19"/>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Default Section" id="{EDF52E80-F86A-4F44-BCC9-6416B1933F32}">
          <p14:sldIdLst>
            <p14:sldId id="1864"/>
            <p14:sldId id="361"/>
            <p14:sldId id="1872"/>
            <p14:sldId id="1846"/>
            <p14:sldId id="1845"/>
            <p14:sldId id="1871"/>
            <p14:sldId id="1874"/>
            <p14:sldId id="1858"/>
            <p14:sldId id="1876"/>
            <p14:sldId id="1875"/>
            <p14:sldId id="1869"/>
            <p14:sldId id="1849"/>
            <p14:sldId id="1865"/>
            <p14:sldId id="1877"/>
            <p14:sldId id="1859"/>
          </p14:sldIdLst>
        </p14:section>
      </p14:sectionLst>
    </p:ext>
    <p:ext uri="{EFAFB233-063F-42B5-8137-9DF3F51BA10A}">
      <p15:sldGuideLst xmlns:p15="http://schemas.microsoft.com/office/powerpoint/2012/main">
        <p15:guide id="1" orient="horz" pos="2160" userDrawn="1">
          <p15:clr>
            <a:srgbClr val="A4A3A4"/>
          </p15:clr>
        </p15:guide>
        <p15:guide id="2" pos="480" userDrawn="1">
          <p15:clr>
            <a:srgbClr val="A4A3A4"/>
          </p15:clr>
        </p15:guide>
        <p15:guide id="3" pos="7200" userDrawn="1">
          <p15:clr>
            <a:srgbClr val="A4A3A4"/>
          </p15:clr>
        </p15:guide>
        <p15:guide id="4" pos="4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4387"/>
    <a:srgbClr val="00194F"/>
    <a:srgbClr val="FF2625"/>
    <a:srgbClr val="007788"/>
    <a:srgbClr val="297C2A"/>
    <a:srgbClr val="F69000"/>
    <a:srgbClr val="01C2D1"/>
    <a:srgbClr val="D6D734"/>
    <a:srgbClr val="005C68"/>
    <a:srgbClr val="3B2E58"/>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51" autoAdjust="0"/>
    <p:restoredTop sz="75380"/>
  </p:normalViewPr>
  <p:slideViewPr>
    <p:cSldViewPr snapToGrid="0">
      <p:cViewPr varScale="1">
        <p:scale>
          <a:sx n="84" d="100"/>
          <a:sy n="84" d="100"/>
        </p:scale>
        <p:origin x="960" y="184"/>
      </p:cViewPr>
      <p:guideLst>
        <p:guide orient="horz" pos="2160"/>
        <p:guide pos="480"/>
        <p:guide pos="7200"/>
        <p:guide pos="4368"/>
      </p:guideLst>
    </p:cSldViewPr>
  </p:slideViewPr>
  <p:notesTextViewPr>
    <p:cViewPr>
      <p:scale>
        <a:sx n="1" d="1"/>
        <a:sy n="1" d="1"/>
      </p:scale>
      <p:origin x="0" y="0"/>
    </p:cViewPr>
  </p:notesTextViewPr>
  <p:sorterViewPr>
    <p:cViewPr>
      <p:scale>
        <a:sx n="94" d="100"/>
        <a:sy n="9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hmed, Hanan Ali" userId="923c7b19-5326-4f05-bd9e-2975dacc4906" providerId="ADAL" clId="{534B2E4C-DB9A-B74E-B6D2-F5A79DCB13B4}"/>
    <pc:docChg chg="custSel modSld">
      <pc:chgData name="Ahmed, Hanan Ali" userId="923c7b19-5326-4f05-bd9e-2975dacc4906" providerId="ADAL" clId="{534B2E4C-DB9A-B74E-B6D2-F5A79DCB13B4}" dt="2022-08-19T20:17:47.840" v="17" actId="20577"/>
      <pc:docMkLst>
        <pc:docMk/>
      </pc:docMkLst>
      <pc:sldChg chg="modNotesTx">
        <pc:chgData name="Ahmed, Hanan Ali" userId="923c7b19-5326-4f05-bd9e-2975dacc4906" providerId="ADAL" clId="{534B2E4C-DB9A-B74E-B6D2-F5A79DCB13B4}" dt="2022-08-19T19:48:38.366" v="7" actId="20577"/>
        <pc:sldMkLst>
          <pc:docMk/>
          <pc:sldMk cId="461669259" sldId="1846"/>
        </pc:sldMkLst>
      </pc:sldChg>
      <pc:sldChg chg="modNotesTx">
        <pc:chgData name="Ahmed, Hanan Ali" userId="923c7b19-5326-4f05-bd9e-2975dacc4906" providerId="ADAL" clId="{534B2E4C-DB9A-B74E-B6D2-F5A79DCB13B4}" dt="2022-08-19T19:48:05.785" v="0" actId="20577"/>
        <pc:sldMkLst>
          <pc:docMk/>
          <pc:sldMk cId="1543265293" sldId="1864"/>
        </pc:sldMkLst>
      </pc:sldChg>
      <pc:sldChg chg="delSp mod delAnim modNotesTx">
        <pc:chgData name="Ahmed, Hanan Ali" userId="923c7b19-5326-4f05-bd9e-2975dacc4906" providerId="ADAL" clId="{534B2E4C-DB9A-B74E-B6D2-F5A79DCB13B4}" dt="2022-08-19T20:15:30.345" v="14" actId="20577"/>
        <pc:sldMkLst>
          <pc:docMk/>
          <pc:sldMk cId="1430663837" sldId="1865"/>
        </pc:sldMkLst>
        <pc:spChg chg="del">
          <ac:chgData name="Ahmed, Hanan Ali" userId="923c7b19-5326-4f05-bd9e-2975dacc4906" providerId="ADAL" clId="{534B2E4C-DB9A-B74E-B6D2-F5A79DCB13B4}" dt="2022-08-19T20:15:14.298" v="8" actId="478"/>
          <ac:spMkLst>
            <pc:docMk/>
            <pc:sldMk cId="1430663837" sldId="1865"/>
            <ac:spMk id="7" creationId="{156BCF7F-A91C-AE37-86B3-5D81DC268F6E}"/>
          </ac:spMkLst>
        </pc:spChg>
        <pc:spChg chg="del">
          <ac:chgData name="Ahmed, Hanan Ali" userId="923c7b19-5326-4f05-bd9e-2975dacc4906" providerId="ADAL" clId="{534B2E4C-DB9A-B74E-B6D2-F5A79DCB13B4}" dt="2022-08-19T20:15:15.457" v="9" actId="478"/>
          <ac:spMkLst>
            <pc:docMk/>
            <pc:sldMk cId="1430663837" sldId="1865"/>
            <ac:spMk id="9" creationId="{951F93B3-15D4-FD5A-3E84-813067439060}"/>
          </ac:spMkLst>
        </pc:spChg>
        <pc:spChg chg="del">
          <ac:chgData name="Ahmed, Hanan Ali" userId="923c7b19-5326-4f05-bd9e-2975dacc4906" providerId="ADAL" clId="{534B2E4C-DB9A-B74E-B6D2-F5A79DCB13B4}" dt="2022-08-19T20:15:16.469" v="10" actId="478"/>
          <ac:spMkLst>
            <pc:docMk/>
            <pc:sldMk cId="1430663837" sldId="1865"/>
            <ac:spMk id="10" creationId="{CBBDADDA-128D-1F9D-CD6D-942208D60B1F}"/>
          </ac:spMkLst>
        </pc:spChg>
        <pc:spChg chg="del">
          <ac:chgData name="Ahmed, Hanan Ali" userId="923c7b19-5326-4f05-bd9e-2975dacc4906" providerId="ADAL" clId="{534B2E4C-DB9A-B74E-B6D2-F5A79DCB13B4}" dt="2022-08-19T20:15:17.543" v="11" actId="478"/>
          <ac:spMkLst>
            <pc:docMk/>
            <pc:sldMk cId="1430663837" sldId="1865"/>
            <ac:spMk id="11" creationId="{DE5D2634-1929-C8EE-734D-CBCE6DB63965}"/>
          </ac:spMkLst>
        </pc:spChg>
        <pc:spChg chg="del">
          <ac:chgData name="Ahmed, Hanan Ali" userId="923c7b19-5326-4f05-bd9e-2975dacc4906" providerId="ADAL" clId="{534B2E4C-DB9A-B74E-B6D2-F5A79DCB13B4}" dt="2022-08-19T20:15:18.696" v="12" actId="478"/>
          <ac:spMkLst>
            <pc:docMk/>
            <pc:sldMk cId="1430663837" sldId="1865"/>
            <ac:spMk id="12" creationId="{32F9E942-1237-839B-425F-682F465227D2}"/>
          </ac:spMkLst>
        </pc:spChg>
      </pc:sldChg>
      <pc:sldChg chg="modNotesTx">
        <pc:chgData name="Ahmed, Hanan Ali" userId="923c7b19-5326-4f05-bd9e-2975dacc4906" providerId="ADAL" clId="{534B2E4C-DB9A-B74E-B6D2-F5A79DCB13B4}" dt="2022-08-19T20:17:39.467" v="16" actId="20577"/>
        <pc:sldMkLst>
          <pc:docMk/>
          <pc:sldMk cId="3653193578" sldId="1869"/>
        </pc:sldMkLst>
      </pc:sldChg>
      <pc:sldChg chg="modNotesTx">
        <pc:chgData name="Ahmed, Hanan Ali" userId="923c7b19-5326-4f05-bd9e-2975dacc4906" providerId="ADAL" clId="{534B2E4C-DB9A-B74E-B6D2-F5A79DCB13B4}" dt="2022-08-19T19:48:13.355" v="1" actId="20577"/>
        <pc:sldMkLst>
          <pc:docMk/>
          <pc:sldMk cId="722329252" sldId="1872"/>
        </pc:sldMkLst>
      </pc:sldChg>
      <pc:sldChg chg="modNotesTx">
        <pc:chgData name="Ahmed, Hanan Ali" userId="923c7b19-5326-4f05-bd9e-2975dacc4906" providerId="ADAL" clId="{534B2E4C-DB9A-B74E-B6D2-F5A79DCB13B4}" dt="2022-08-19T20:17:30.946" v="15" actId="20577"/>
        <pc:sldMkLst>
          <pc:docMk/>
          <pc:sldMk cId="3357280878" sldId="1874"/>
        </pc:sldMkLst>
      </pc:sldChg>
      <pc:sldChg chg="modNotesTx">
        <pc:chgData name="Ahmed, Hanan Ali" userId="923c7b19-5326-4f05-bd9e-2975dacc4906" providerId="ADAL" clId="{534B2E4C-DB9A-B74E-B6D2-F5A79DCB13B4}" dt="2022-08-19T20:17:47.840" v="17" actId="20577"/>
        <pc:sldMkLst>
          <pc:docMk/>
          <pc:sldMk cId="2359331287" sldId="187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1CA310-FD67-4BDB-B3AE-A3DD5C3B6C97}" type="doc">
      <dgm:prSet loTypeId="urn:microsoft.com/office/officeart/2016/7/layout/LinearBlockProcessNumbered" loCatId="process" qsTypeId="urn:microsoft.com/office/officeart/2005/8/quickstyle/simple1" qsCatId="simple" csTypeId="urn:microsoft.com/office/officeart/2005/8/colors/accent1_2" csCatId="accent1"/>
      <dgm:spPr/>
      <dgm:t>
        <a:bodyPr/>
        <a:lstStyle/>
        <a:p>
          <a:endParaRPr lang="en-US"/>
        </a:p>
      </dgm:t>
    </dgm:pt>
    <dgm:pt modelId="{A5011267-21A1-4E2A-AB19-3C61265F12DA}">
      <dgm:prSet/>
      <dgm:spPr/>
      <dgm:t>
        <a:bodyPr/>
        <a:lstStyle/>
        <a:p>
          <a:r>
            <a:rPr lang="en-US" b="0"/>
            <a:t>Acknowledge that you caused harm </a:t>
          </a:r>
          <a:endParaRPr lang="en-US"/>
        </a:p>
      </dgm:t>
    </dgm:pt>
    <dgm:pt modelId="{C6DBAE3B-3671-4162-87F5-DE5EFBA4AD78}" type="parTrans" cxnId="{8848D165-CB1B-4BC1-95A8-D391E422FF1A}">
      <dgm:prSet/>
      <dgm:spPr/>
      <dgm:t>
        <a:bodyPr/>
        <a:lstStyle/>
        <a:p>
          <a:endParaRPr lang="en-US"/>
        </a:p>
      </dgm:t>
    </dgm:pt>
    <dgm:pt modelId="{2A64BD94-F126-4099-8A04-DAE37AADEB4D}" type="sibTrans" cxnId="{8848D165-CB1B-4BC1-95A8-D391E422FF1A}">
      <dgm:prSet phldrT="01" phldr="0"/>
      <dgm:spPr/>
      <dgm:t>
        <a:bodyPr/>
        <a:lstStyle/>
        <a:p>
          <a:r>
            <a:rPr lang="en-US"/>
            <a:t>01</a:t>
          </a:r>
        </a:p>
      </dgm:t>
    </dgm:pt>
    <dgm:pt modelId="{58E593AD-A49B-42EA-9FEA-EAE277033B47}">
      <dgm:prSet/>
      <dgm:spPr/>
      <dgm:t>
        <a:bodyPr/>
        <a:lstStyle/>
        <a:p>
          <a:r>
            <a:rPr lang="en-US" b="0"/>
            <a:t>Acknowledge you had agency in your actions </a:t>
          </a:r>
          <a:endParaRPr lang="en-US"/>
        </a:p>
      </dgm:t>
    </dgm:pt>
    <dgm:pt modelId="{4D920CD4-4C51-4A96-AA58-15CA79C0A4D0}" type="parTrans" cxnId="{9407FDCE-6109-4296-9FD6-1AED960E5E71}">
      <dgm:prSet/>
      <dgm:spPr/>
      <dgm:t>
        <a:bodyPr/>
        <a:lstStyle/>
        <a:p>
          <a:endParaRPr lang="en-US"/>
        </a:p>
      </dgm:t>
    </dgm:pt>
    <dgm:pt modelId="{BCE991CD-26D9-49BE-9B7B-D3931F4C96AF}" type="sibTrans" cxnId="{9407FDCE-6109-4296-9FD6-1AED960E5E71}">
      <dgm:prSet phldrT="02" phldr="0"/>
      <dgm:spPr/>
      <dgm:t>
        <a:bodyPr/>
        <a:lstStyle/>
        <a:p>
          <a:r>
            <a:rPr lang="en-US"/>
            <a:t>02</a:t>
          </a:r>
        </a:p>
      </dgm:t>
    </dgm:pt>
    <dgm:pt modelId="{EF09298B-8100-4839-A3CC-7610FD03FC6A}">
      <dgm:prSet/>
      <dgm:spPr/>
      <dgm:t>
        <a:bodyPr/>
        <a:lstStyle/>
        <a:p>
          <a:r>
            <a:rPr lang="en-US" b="0"/>
            <a:t>Understand the impact that you had</a:t>
          </a:r>
          <a:endParaRPr lang="en-US"/>
        </a:p>
      </dgm:t>
    </dgm:pt>
    <dgm:pt modelId="{161E8480-DCD9-44D2-A802-7C1BFE8E3C6B}" type="parTrans" cxnId="{DB426CF3-FA92-4FD2-8862-33111A62A664}">
      <dgm:prSet/>
      <dgm:spPr/>
      <dgm:t>
        <a:bodyPr/>
        <a:lstStyle/>
        <a:p>
          <a:endParaRPr lang="en-US"/>
        </a:p>
      </dgm:t>
    </dgm:pt>
    <dgm:pt modelId="{10BF8DE0-BA2B-4548-BDB8-AFFA000BAE47}" type="sibTrans" cxnId="{DB426CF3-FA92-4FD2-8862-33111A62A664}">
      <dgm:prSet phldrT="03" phldr="0"/>
      <dgm:spPr/>
      <dgm:t>
        <a:bodyPr/>
        <a:lstStyle/>
        <a:p>
          <a:r>
            <a:rPr lang="en-US"/>
            <a:t>03</a:t>
          </a:r>
        </a:p>
      </dgm:t>
    </dgm:pt>
    <dgm:pt modelId="{88A3AAAB-E862-4F60-9EA5-DD4CF114387D}">
      <dgm:prSet/>
      <dgm:spPr/>
      <dgm:t>
        <a:bodyPr/>
        <a:lstStyle/>
        <a:p>
          <a:r>
            <a:rPr lang="en-US" b="0"/>
            <a:t>Work to repair the harm</a:t>
          </a:r>
          <a:endParaRPr lang="en-US"/>
        </a:p>
      </dgm:t>
    </dgm:pt>
    <dgm:pt modelId="{B1BADB03-0298-4F3E-93B0-255392ED183B}" type="parTrans" cxnId="{2288F139-FADB-47A7-A1A4-66FE1F8AB41E}">
      <dgm:prSet/>
      <dgm:spPr/>
      <dgm:t>
        <a:bodyPr/>
        <a:lstStyle/>
        <a:p>
          <a:endParaRPr lang="en-US"/>
        </a:p>
      </dgm:t>
    </dgm:pt>
    <dgm:pt modelId="{F929DA6D-B8DA-42D0-92C6-1323F84CB503}" type="sibTrans" cxnId="{2288F139-FADB-47A7-A1A4-66FE1F8AB41E}">
      <dgm:prSet phldrT="04" phldr="0"/>
      <dgm:spPr/>
      <dgm:t>
        <a:bodyPr/>
        <a:lstStyle/>
        <a:p>
          <a:r>
            <a:rPr lang="en-US"/>
            <a:t>04</a:t>
          </a:r>
        </a:p>
      </dgm:t>
    </dgm:pt>
    <dgm:pt modelId="{98F2EDAB-68D8-4F72-AC6A-684919231AB9}">
      <dgm:prSet/>
      <dgm:spPr/>
      <dgm:t>
        <a:bodyPr/>
        <a:lstStyle/>
        <a:p>
          <a:r>
            <a:rPr lang="en-US" b="0"/>
            <a:t>Notice patterns in your own life that led to you making the harmful decision</a:t>
          </a:r>
          <a:endParaRPr lang="en-US"/>
        </a:p>
      </dgm:t>
    </dgm:pt>
    <dgm:pt modelId="{DC578AC9-D5C1-4F0A-9E07-40C38AFA076E}" type="parTrans" cxnId="{ADD321E6-03D6-43F9-BF1A-A0A92F09A107}">
      <dgm:prSet/>
      <dgm:spPr/>
      <dgm:t>
        <a:bodyPr/>
        <a:lstStyle/>
        <a:p>
          <a:endParaRPr lang="en-US"/>
        </a:p>
      </dgm:t>
    </dgm:pt>
    <dgm:pt modelId="{1F316E08-C7CD-4A08-8786-7A9531C6A5AF}" type="sibTrans" cxnId="{ADD321E6-03D6-43F9-BF1A-A0A92F09A107}">
      <dgm:prSet phldrT="05" phldr="0"/>
      <dgm:spPr/>
      <dgm:t>
        <a:bodyPr/>
        <a:lstStyle/>
        <a:p>
          <a:r>
            <a:rPr lang="en-US"/>
            <a:t>05</a:t>
          </a:r>
        </a:p>
      </dgm:t>
    </dgm:pt>
    <dgm:pt modelId="{720E1A51-3CCC-0048-92F0-8214F75847C9}" type="pres">
      <dgm:prSet presAssocID="{271CA310-FD67-4BDB-B3AE-A3DD5C3B6C97}" presName="Name0" presStyleCnt="0">
        <dgm:presLayoutVars>
          <dgm:animLvl val="lvl"/>
          <dgm:resizeHandles val="exact"/>
        </dgm:presLayoutVars>
      </dgm:prSet>
      <dgm:spPr/>
    </dgm:pt>
    <dgm:pt modelId="{F721C6D3-092C-9744-9E8F-C4BFB03C7973}" type="pres">
      <dgm:prSet presAssocID="{A5011267-21A1-4E2A-AB19-3C61265F12DA}" presName="compositeNode" presStyleCnt="0">
        <dgm:presLayoutVars>
          <dgm:bulletEnabled val="1"/>
        </dgm:presLayoutVars>
      </dgm:prSet>
      <dgm:spPr/>
    </dgm:pt>
    <dgm:pt modelId="{7577775E-1241-4044-84FC-D425A46AA200}" type="pres">
      <dgm:prSet presAssocID="{A5011267-21A1-4E2A-AB19-3C61265F12DA}" presName="bgRect" presStyleLbl="alignNode1" presStyleIdx="0" presStyleCnt="5"/>
      <dgm:spPr/>
    </dgm:pt>
    <dgm:pt modelId="{B98E4A02-F1E0-9F4E-9759-642B2CA02431}" type="pres">
      <dgm:prSet presAssocID="{2A64BD94-F126-4099-8A04-DAE37AADEB4D}" presName="sibTransNodeRect" presStyleLbl="alignNode1" presStyleIdx="0" presStyleCnt="5">
        <dgm:presLayoutVars>
          <dgm:chMax val="0"/>
          <dgm:bulletEnabled val="1"/>
        </dgm:presLayoutVars>
      </dgm:prSet>
      <dgm:spPr/>
    </dgm:pt>
    <dgm:pt modelId="{7CA68922-4DDE-EE49-B6F0-BD25C914E68F}" type="pres">
      <dgm:prSet presAssocID="{A5011267-21A1-4E2A-AB19-3C61265F12DA}" presName="nodeRect" presStyleLbl="alignNode1" presStyleIdx="0" presStyleCnt="5">
        <dgm:presLayoutVars>
          <dgm:bulletEnabled val="1"/>
        </dgm:presLayoutVars>
      </dgm:prSet>
      <dgm:spPr/>
    </dgm:pt>
    <dgm:pt modelId="{7EC6F664-ED36-BF4D-B0C6-C44450B3CF94}" type="pres">
      <dgm:prSet presAssocID="{2A64BD94-F126-4099-8A04-DAE37AADEB4D}" presName="sibTrans" presStyleCnt="0"/>
      <dgm:spPr/>
    </dgm:pt>
    <dgm:pt modelId="{53AB4A50-26EF-EA4C-97C6-3391D5384BAB}" type="pres">
      <dgm:prSet presAssocID="{58E593AD-A49B-42EA-9FEA-EAE277033B47}" presName="compositeNode" presStyleCnt="0">
        <dgm:presLayoutVars>
          <dgm:bulletEnabled val="1"/>
        </dgm:presLayoutVars>
      </dgm:prSet>
      <dgm:spPr/>
    </dgm:pt>
    <dgm:pt modelId="{6664C32C-C886-B74D-A536-204C0357CC1B}" type="pres">
      <dgm:prSet presAssocID="{58E593AD-A49B-42EA-9FEA-EAE277033B47}" presName="bgRect" presStyleLbl="alignNode1" presStyleIdx="1" presStyleCnt="5"/>
      <dgm:spPr/>
    </dgm:pt>
    <dgm:pt modelId="{2F1401E5-D90F-7E48-8954-31C9B35E73B6}" type="pres">
      <dgm:prSet presAssocID="{BCE991CD-26D9-49BE-9B7B-D3931F4C96AF}" presName="sibTransNodeRect" presStyleLbl="alignNode1" presStyleIdx="1" presStyleCnt="5">
        <dgm:presLayoutVars>
          <dgm:chMax val="0"/>
          <dgm:bulletEnabled val="1"/>
        </dgm:presLayoutVars>
      </dgm:prSet>
      <dgm:spPr/>
    </dgm:pt>
    <dgm:pt modelId="{D4B600E3-3E85-7146-96C1-4929D11B9B06}" type="pres">
      <dgm:prSet presAssocID="{58E593AD-A49B-42EA-9FEA-EAE277033B47}" presName="nodeRect" presStyleLbl="alignNode1" presStyleIdx="1" presStyleCnt="5">
        <dgm:presLayoutVars>
          <dgm:bulletEnabled val="1"/>
        </dgm:presLayoutVars>
      </dgm:prSet>
      <dgm:spPr/>
    </dgm:pt>
    <dgm:pt modelId="{98860E9B-743F-044A-BA7C-E1E53108EDA0}" type="pres">
      <dgm:prSet presAssocID="{BCE991CD-26D9-49BE-9B7B-D3931F4C96AF}" presName="sibTrans" presStyleCnt="0"/>
      <dgm:spPr/>
    </dgm:pt>
    <dgm:pt modelId="{DA8F83F7-6C97-1A40-9221-4F985DDBE38C}" type="pres">
      <dgm:prSet presAssocID="{EF09298B-8100-4839-A3CC-7610FD03FC6A}" presName="compositeNode" presStyleCnt="0">
        <dgm:presLayoutVars>
          <dgm:bulletEnabled val="1"/>
        </dgm:presLayoutVars>
      </dgm:prSet>
      <dgm:spPr/>
    </dgm:pt>
    <dgm:pt modelId="{B1C1FAB9-7FDC-414C-9066-BE1830CB4F7B}" type="pres">
      <dgm:prSet presAssocID="{EF09298B-8100-4839-A3CC-7610FD03FC6A}" presName="bgRect" presStyleLbl="alignNode1" presStyleIdx="2" presStyleCnt="5"/>
      <dgm:spPr/>
    </dgm:pt>
    <dgm:pt modelId="{F40F8324-3F14-F844-A74D-52D9965A87DC}" type="pres">
      <dgm:prSet presAssocID="{10BF8DE0-BA2B-4548-BDB8-AFFA000BAE47}" presName="sibTransNodeRect" presStyleLbl="alignNode1" presStyleIdx="2" presStyleCnt="5">
        <dgm:presLayoutVars>
          <dgm:chMax val="0"/>
          <dgm:bulletEnabled val="1"/>
        </dgm:presLayoutVars>
      </dgm:prSet>
      <dgm:spPr/>
    </dgm:pt>
    <dgm:pt modelId="{81D18589-B4F0-2445-925F-205F332B144D}" type="pres">
      <dgm:prSet presAssocID="{EF09298B-8100-4839-A3CC-7610FD03FC6A}" presName="nodeRect" presStyleLbl="alignNode1" presStyleIdx="2" presStyleCnt="5">
        <dgm:presLayoutVars>
          <dgm:bulletEnabled val="1"/>
        </dgm:presLayoutVars>
      </dgm:prSet>
      <dgm:spPr/>
    </dgm:pt>
    <dgm:pt modelId="{09456D72-4C8B-F74E-99FB-CEE5D79BFFC6}" type="pres">
      <dgm:prSet presAssocID="{10BF8DE0-BA2B-4548-BDB8-AFFA000BAE47}" presName="sibTrans" presStyleCnt="0"/>
      <dgm:spPr/>
    </dgm:pt>
    <dgm:pt modelId="{9A8FE148-8BA4-7A49-811A-0B315B6F79DA}" type="pres">
      <dgm:prSet presAssocID="{88A3AAAB-E862-4F60-9EA5-DD4CF114387D}" presName="compositeNode" presStyleCnt="0">
        <dgm:presLayoutVars>
          <dgm:bulletEnabled val="1"/>
        </dgm:presLayoutVars>
      </dgm:prSet>
      <dgm:spPr/>
    </dgm:pt>
    <dgm:pt modelId="{B7CDF9A5-8982-F14C-8D5B-33729D280D6B}" type="pres">
      <dgm:prSet presAssocID="{88A3AAAB-E862-4F60-9EA5-DD4CF114387D}" presName="bgRect" presStyleLbl="alignNode1" presStyleIdx="3" presStyleCnt="5"/>
      <dgm:spPr/>
    </dgm:pt>
    <dgm:pt modelId="{9D686B70-B800-9E41-94F2-8C05B9FEB8EB}" type="pres">
      <dgm:prSet presAssocID="{F929DA6D-B8DA-42D0-92C6-1323F84CB503}" presName="sibTransNodeRect" presStyleLbl="alignNode1" presStyleIdx="3" presStyleCnt="5">
        <dgm:presLayoutVars>
          <dgm:chMax val="0"/>
          <dgm:bulletEnabled val="1"/>
        </dgm:presLayoutVars>
      </dgm:prSet>
      <dgm:spPr/>
    </dgm:pt>
    <dgm:pt modelId="{2D0579C0-74D5-2049-8C27-7FCA839B3CDA}" type="pres">
      <dgm:prSet presAssocID="{88A3AAAB-E862-4F60-9EA5-DD4CF114387D}" presName="nodeRect" presStyleLbl="alignNode1" presStyleIdx="3" presStyleCnt="5">
        <dgm:presLayoutVars>
          <dgm:bulletEnabled val="1"/>
        </dgm:presLayoutVars>
      </dgm:prSet>
      <dgm:spPr/>
    </dgm:pt>
    <dgm:pt modelId="{E9461B89-6679-BB48-A71D-1CBC36A0BAC8}" type="pres">
      <dgm:prSet presAssocID="{F929DA6D-B8DA-42D0-92C6-1323F84CB503}" presName="sibTrans" presStyleCnt="0"/>
      <dgm:spPr/>
    </dgm:pt>
    <dgm:pt modelId="{556E5051-31DD-7141-AE95-C5E405C90856}" type="pres">
      <dgm:prSet presAssocID="{98F2EDAB-68D8-4F72-AC6A-684919231AB9}" presName="compositeNode" presStyleCnt="0">
        <dgm:presLayoutVars>
          <dgm:bulletEnabled val="1"/>
        </dgm:presLayoutVars>
      </dgm:prSet>
      <dgm:spPr/>
    </dgm:pt>
    <dgm:pt modelId="{8D1915E9-FE58-6440-9AED-C4E907C4973D}" type="pres">
      <dgm:prSet presAssocID="{98F2EDAB-68D8-4F72-AC6A-684919231AB9}" presName="bgRect" presStyleLbl="alignNode1" presStyleIdx="4" presStyleCnt="5"/>
      <dgm:spPr/>
    </dgm:pt>
    <dgm:pt modelId="{BEEE3CF0-F15A-8746-994C-04020BEFAF16}" type="pres">
      <dgm:prSet presAssocID="{1F316E08-C7CD-4A08-8786-7A9531C6A5AF}" presName="sibTransNodeRect" presStyleLbl="alignNode1" presStyleIdx="4" presStyleCnt="5">
        <dgm:presLayoutVars>
          <dgm:chMax val="0"/>
          <dgm:bulletEnabled val="1"/>
        </dgm:presLayoutVars>
      </dgm:prSet>
      <dgm:spPr/>
    </dgm:pt>
    <dgm:pt modelId="{8516A043-4970-8644-8E56-BDC5D5C40EDA}" type="pres">
      <dgm:prSet presAssocID="{98F2EDAB-68D8-4F72-AC6A-684919231AB9}" presName="nodeRect" presStyleLbl="alignNode1" presStyleIdx="4" presStyleCnt="5">
        <dgm:presLayoutVars>
          <dgm:bulletEnabled val="1"/>
        </dgm:presLayoutVars>
      </dgm:prSet>
      <dgm:spPr/>
    </dgm:pt>
  </dgm:ptLst>
  <dgm:cxnLst>
    <dgm:cxn modelId="{98E4ED1E-1DF1-5842-B9FE-F3BE97029576}" type="presOf" srcId="{EF09298B-8100-4839-A3CC-7610FD03FC6A}" destId="{81D18589-B4F0-2445-925F-205F332B144D}" srcOrd="1" destOrd="0" presId="urn:microsoft.com/office/officeart/2016/7/layout/LinearBlockProcessNumbered"/>
    <dgm:cxn modelId="{B4D05229-E879-104E-96C1-D4850AD5B8A8}" type="presOf" srcId="{EF09298B-8100-4839-A3CC-7610FD03FC6A}" destId="{B1C1FAB9-7FDC-414C-9066-BE1830CB4F7B}" srcOrd="0" destOrd="0" presId="urn:microsoft.com/office/officeart/2016/7/layout/LinearBlockProcessNumbered"/>
    <dgm:cxn modelId="{718FAC2E-DEC9-E943-8E6C-3A0738827F31}" type="presOf" srcId="{F929DA6D-B8DA-42D0-92C6-1323F84CB503}" destId="{9D686B70-B800-9E41-94F2-8C05B9FEB8EB}" srcOrd="0" destOrd="0" presId="urn:microsoft.com/office/officeart/2016/7/layout/LinearBlockProcessNumbered"/>
    <dgm:cxn modelId="{2288F139-FADB-47A7-A1A4-66FE1F8AB41E}" srcId="{271CA310-FD67-4BDB-B3AE-A3DD5C3B6C97}" destId="{88A3AAAB-E862-4F60-9EA5-DD4CF114387D}" srcOrd="3" destOrd="0" parTransId="{B1BADB03-0298-4F3E-93B0-255392ED183B}" sibTransId="{F929DA6D-B8DA-42D0-92C6-1323F84CB503}"/>
    <dgm:cxn modelId="{58521742-D3F3-704F-896B-A10A31754ABE}" type="presOf" srcId="{A5011267-21A1-4E2A-AB19-3C61265F12DA}" destId="{7577775E-1241-4044-84FC-D425A46AA200}" srcOrd="0" destOrd="0" presId="urn:microsoft.com/office/officeart/2016/7/layout/LinearBlockProcessNumbered"/>
    <dgm:cxn modelId="{8848D165-CB1B-4BC1-95A8-D391E422FF1A}" srcId="{271CA310-FD67-4BDB-B3AE-A3DD5C3B6C97}" destId="{A5011267-21A1-4E2A-AB19-3C61265F12DA}" srcOrd="0" destOrd="0" parTransId="{C6DBAE3B-3671-4162-87F5-DE5EFBA4AD78}" sibTransId="{2A64BD94-F126-4099-8A04-DAE37AADEB4D}"/>
    <dgm:cxn modelId="{6497E96E-09DD-C741-BA78-D8BC0AC23711}" type="presOf" srcId="{58E593AD-A49B-42EA-9FEA-EAE277033B47}" destId="{6664C32C-C886-B74D-A536-204C0357CC1B}" srcOrd="0" destOrd="0" presId="urn:microsoft.com/office/officeart/2016/7/layout/LinearBlockProcessNumbered"/>
    <dgm:cxn modelId="{832F9F6F-3881-1B47-A123-FFF73F846485}" type="presOf" srcId="{98F2EDAB-68D8-4F72-AC6A-684919231AB9}" destId="{8516A043-4970-8644-8E56-BDC5D5C40EDA}" srcOrd="1" destOrd="0" presId="urn:microsoft.com/office/officeart/2016/7/layout/LinearBlockProcessNumbered"/>
    <dgm:cxn modelId="{6F5BF680-C024-8342-83B8-8F2CB3902BB3}" type="presOf" srcId="{58E593AD-A49B-42EA-9FEA-EAE277033B47}" destId="{D4B600E3-3E85-7146-96C1-4929D11B9B06}" srcOrd="1" destOrd="0" presId="urn:microsoft.com/office/officeart/2016/7/layout/LinearBlockProcessNumbered"/>
    <dgm:cxn modelId="{0D77CE87-4C7B-2748-81D7-E36766AF8A9F}" type="presOf" srcId="{BCE991CD-26D9-49BE-9B7B-D3931F4C96AF}" destId="{2F1401E5-D90F-7E48-8954-31C9B35E73B6}" srcOrd="0" destOrd="0" presId="urn:microsoft.com/office/officeart/2016/7/layout/LinearBlockProcessNumbered"/>
    <dgm:cxn modelId="{52C90A93-859F-AC40-ABF4-A5345F65C945}" type="presOf" srcId="{88A3AAAB-E862-4F60-9EA5-DD4CF114387D}" destId="{2D0579C0-74D5-2049-8C27-7FCA839B3CDA}" srcOrd="1" destOrd="0" presId="urn:microsoft.com/office/officeart/2016/7/layout/LinearBlockProcessNumbered"/>
    <dgm:cxn modelId="{0CE18A9B-8DB1-8041-A710-13520342CD57}" type="presOf" srcId="{10BF8DE0-BA2B-4548-BDB8-AFFA000BAE47}" destId="{F40F8324-3F14-F844-A74D-52D9965A87DC}" srcOrd="0" destOrd="0" presId="urn:microsoft.com/office/officeart/2016/7/layout/LinearBlockProcessNumbered"/>
    <dgm:cxn modelId="{801354A5-C4B9-7444-A0E2-43354DE0E0B7}" type="presOf" srcId="{271CA310-FD67-4BDB-B3AE-A3DD5C3B6C97}" destId="{720E1A51-3CCC-0048-92F0-8214F75847C9}" srcOrd="0" destOrd="0" presId="urn:microsoft.com/office/officeart/2016/7/layout/LinearBlockProcessNumbered"/>
    <dgm:cxn modelId="{145BFCA8-BE4F-494C-ABF5-3F28BD2E24EE}" type="presOf" srcId="{A5011267-21A1-4E2A-AB19-3C61265F12DA}" destId="{7CA68922-4DDE-EE49-B6F0-BD25C914E68F}" srcOrd="1" destOrd="0" presId="urn:microsoft.com/office/officeart/2016/7/layout/LinearBlockProcessNumbered"/>
    <dgm:cxn modelId="{34A65EAF-D3E0-6848-A0AE-B1FB553EC9E4}" type="presOf" srcId="{2A64BD94-F126-4099-8A04-DAE37AADEB4D}" destId="{B98E4A02-F1E0-9F4E-9759-642B2CA02431}" srcOrd="0" destOrd="0" presId="urn:microsoft.com/office/officeart/2016/7/layout/LinearBlockProcessNumbered"/>
    <dgm:cxn modelId="{955075C2-F609-EE44-8E0F-3B7437EA15C4}" type="presOf" srcId="{98F2EDAB-68D8-4F72-AC6A-684919231AB9}" destId="{8D1915E9-FE58-6440-9AED-C4E907C4973D}" srcOrd="0" destOrd="0" presId="urn:microsoft.com/office/officeart/2016/7/layout/LinearBlockProcessNumbered"/>
    <dgm:cxn modelId="{9407FDCE-6109-4296-9FD6-1AED960E5E71}" srcId="{271CA310-FD67-4BDB-B3AE-A3DD5C3B6C97}" destId="{58E593AD-A49B-42EA-9FEA-EAE277033B47}" srcOrd="1" destOrd="0" parTransId="{4D920CD4-4C51-4A96-AA58-15CA79C0A4D0}" sibTransId="{BCE991CD-26D9-49BE-9B7B-D3931F4C96AF}"/>
    <dgm:cxn modelId="{0E9D5FD5-D9F6-F24E-A394-B3AC1AB54AC3}" type="presOf" srcId="{1F316E08-C7CD-4A08-8786-7A9531C6A5AF}" destId="{BEEE3CF0-F15A-8746-994C-04020BEFAF16}" srcOrd="0" destOrd="0" presId="urn:microsoft.com/office/officeart/2016/7/layout/LinearBlockProcessNumbered"/>
    <dgm:cxn modelId="{ADD321E6-03D6-43F9-BF1A-A0A92F09A107}" srcId="{271CA310-FD67-4BDB-B3AE-A3DD5C3B6C97}" destId="{98F2EDAB-68D8-4F72-AC6A-684919231AB9}" srcOrd="4" destOrd="0" parTransId="{DC578AC9-D5C1-4F0A-9E07-40C38AFA076E}" sibTransId="{1F316E08-C7CD-4A08-8786-7A9531C6A5AF}"/>
    <dgm:cxn modelId="{DB426CF3-FA92-4FD2-8862-33111A62A664}" srcId="{271CA310-FD67-4BDB-B3AE-A3DD5C3B6C97}" destId="{EF09298B-8100-4839-A3CC-7610FD03FC6A}" srcOrd="2" destOrd="0" parTransId="{161E8480-DCD9-44D2-A802-7C1BFE8E3C6B}" sibTransId="{10BF8DE0-BA2B-4548-BDB8-AFFA000BAE47}"/>
    <dgm:cxn modelId="{9FF1DDF3-BA95-3549-9B05-FD97B9E8433E}" type="presOf" srcId="{88A3AAAB-E862-4F60-9EA5-DD4CF114387D}" destId="{B7CDF9A5-8982-F14C-8D5B-33729D280D6B}" srcOrd="0" destOrd="0" presId="urn:microsoft.com/office/officeart/2016/7/layout/LinearBlockProcessNumbered"/>
    <dgm:cxn modelId="{B345FFE5-D2F0-484F-A2E9-AD631A5E6F3D}" type="presParOf" srcId="{720E1A51-3CCC-0048-92F0-8214F75847C9}" destId="{F721C6D3-092C-9744-9E8F-C4BFB03C7973}" srcOrd="0" destOrd="0" presId="urn:microsoft.com/office/officeart/2016/7/layout/LinearBlockProcessNumbered"/>
    <dgm:cxn modelId="{0B988B96-975D-9140-B368-9A6BDAFC4EFD}" type="presParOf" srcId="{F721C6D3-092C-9744-9E8F-C4BFB03C7973}" destId="{7577775E-1241-4044-84FC-D425A46AA200}" srcOrd="0" destOrd="0" presId="urn:microsoft.com/office/officeart/2016/7/layout/LinearBlockProcessNumbered"/>
    <dgm:cxn modelId="{CEE0C3BB-00D8-DC43-BCE2-FC21B3286980}" type="presParOf" srcId="{F721C6D3-092C-9744-9E8F-C4BFB03C7973}" destId="{B98E4A02-F1E0-9F4E-9759-642B2CA02431}" srcOrd="1" destOrd="0" presId="urn:microsoft.com/office/officeart/2016/7/layout/LinearBlockProcessNumbered"/>
    <dgm:cxn modelId="{DD9129B3-AE2C-9247-8228-86E0B8E17621}" type="presParOf" srcId="{F721C6D3-092C-9744-9E8F-C4BFB03C7973}" destId="{7CA68922-4DDE-EE49-B6F0-BD25C914E68F}" srcOrd="2" destOrd="0" presId="urn:microsoft.com/office/officeart/2016/7/layout/LinearBlockProcessNumbered"/>
    <dgm:cxn modelId="{9C36D29B-1426-E44C-829F-A0DB8AE54930}" type="presParOf" srcId="{720E1A51-3CCC-0048-92F0-8214F75847C9}" destId="{7EC6F664-ED36-BF4D-B0C6-C44450B3CF94}" srcOrd="1" destOrd="0" presId="urn:microsoft.com/office/officeart/2016/7/layout/LinearBlockProcessNumbered"/>
    <dgm:cxn modelId="{DA339957-7BB6-4D4D-B711-CDBA8DA16E4A}" type="presParOf" srcId="{720E1A51-3CCC-0048-92F0-8214F75847C9}" destId="{53AB4A50-26EF-EA4C-97C6-3391D5384BAB}" srcOrd="2" destOrd="0" presId="urn:microsoft.com/office/officeart/2016/7/layout/LinearBlockProcessNumbered"/>
    <dgm:cxn modelId="{137FD0F5-DBC2-9748-A3A0-D45FF5601AFC}" type="presParOf" srcId="{53AB4A50-26EF-EA4C-97C6-3391D5384BAB}" destId="{6664C32C-C886-B74D-A536-204C0357CC1B}" srcOrd="0" destOrd="0" presId="urn:microsoft.com/office/officeart/2016/7/layout/LinearBlockProcessNumbered"/>
    <dgm:cxn modelId="{C8BCDF45-7A7E-D248-BBCE-8893AAC5FE2E}" type="presParOf" srcId="{53AB4A50-26EF-EA4C-97C6-3391D5384BAB}" destId="{2F1401E5-D90F-7E48-8954-31C9B35E73B6}" srcOrd="1" destOrd="0" presId="urn:microsoft.com/office/officeart/2016/7/layout/LinearBlockProcessNumbered"/>
    <dgm:cxn modelId="{8591070E-3329-F742-A6AA-FD14DD0A7DB4}" type="presParOf" srcId="{53AB4A50-26EF-EA4C-97C6-3391D5384BAB}" destId="{D4B600E3-3E85-7146-96C1-4929D11B9B06}" srcOrd="2" destOrd="0" presId="urn:microsoft.com/office/officeart/2016/7/layout/LinearBlockProcessNumbered"/>
    <dgm:cxn modelId="{5B922AEE-AEF2-BE4E-BFA1-568EEDD238FD}" type="presParOf" srcId="{720E1A51-3CCC-0048-92F0-8214F75847C9}" destId="{98860E9B-743F-044A-BA7C-E1E53108EDA0}" srcOrd="3" destOrd="0" presId="urn:microsoft.com/office/officeart/2016/7/layout/LinearBlockProcessNumbered"/>
    <dgm:cxn modelId="{4DBA13D3-BF63-EB4E-A2CD-B96DE8A31FA3}" type="presParOf" srcId="{720E1A51-3CCC-0048-92F0-8214F75847C9}" destId="{DA8F83F7-6C97-1A40-9221-4F985DDBE38C}" srcOrd="4" destOrd="0" presId="urn:microsoft.com/office/officeart/2016/7/layout/LinearBlockProcessNumbered"/>
    <dgm:cxn modelId="{3D6D806A-8C1B-0342-A6AF-4D39C8FBFD62}" type="presParOf" srcId="{DA8F83F7-6C97-1A40-9221-4F985DDBE38C}" destId="{B1C1FAB9-7FDC-414C-9066-BE1830CB4F7B}" srcOrd="0" destOrd="0" presId="urn:microsoft.com/office/officeart/2016/7/layout/LinearBlockProcessNumbered"/>
    <dgm:cxn modelId="{F45FC33E-B0C6-0249-B57B-3699A3FD8AE1}" type="presParOf" srcId="{DA8F83F7-6C97-1A40-9221-4F985DDBE38C}" destId="{F40F8324-3F14-F844-A74D-52D9965A87DC}" srcOrd="1" destOrd="0" presId="urn:microsoft.com/office/officeart/2016/7/layout/LinearBlockProcessNumbered"/>
    <dgm:cxn modelId="{3E6402C0-262E-1C45-A11C-1DF803ED974D}" type="presParOf" srcId="{DA8F83F7-6C97-1A40-9221-4F985DDBE38C}" destId="{81D18589-B4F0-2445-925F-205F332B144D}" srcOrd="2" destOrd="0" presId="urn:microsoft.com/office/officeart/2016/7/layout/LinearBlockProcessNumbered"/>
    <dgm:cxn modelId="{C437ECC7-E11D-5A43-9276-1B5886DFA069}" type="presParOf" srcId="{720E1A51-3CCC-0048-92F0-8214F75847C9}" destId="{09456D72-4C8B-F74E-99FB-CEE5D79BFFC6}" srcOrd="5" destOrd="0" presId="urn:microsoft.com/office/officeart/2016/7/layout/LinearBlockProcessNumbered"/>
    <dgm:cxn modelId="{86B2FE9D-B0B2-F84A-B7DA-92806DC3932C}" type="presParOf" srcId="{720E1A51-3CCC-0048-92F0-8214F75847C9}" destId="{9A8FE148-8BA4-7A49-811A-0B315B6F79DA}" srcOrd="6" destOrd="0" presId="urn:microsoft.com/office/officeart/2016/7/layout/LinearBlockProcessNumbered"/>
    <dgm:cxn modelId="{FF42A3BC-4E30-8A47-BAEB-20CA64EDBE5C}" type="presParOf" srcId="{9A8FE148-8BA4-7A49-811A-0B315B6F79DA}" destId="{B7CDF9A5-8982-F14C-8D5B-33729D280D6B}" srcOrd="0" destOrd="0" presId="urn:microsoft.com/office/officeart/2016/7/layout/LinearBlockProcessNumbered"/>
    <dgm:cxn modelId="{D01FBC31-C005-2A47-9800-8B901963AE2D}" type="presParOf" srcId="{9A8FE148-8BA4-7A49-811A-0B315B6F79DA}" destId="{9D686B70-B800-9E41-94F2-8C05B9FEB8EB}" srcOrd="1" destOrd="0" presId="urn:microsoft.com/office/officeart/2016/7/layout/LinearBlockProcessNumbered"/>
    <dgm:cxn modelId="{432267EF-E61C-4A4A-82A4-2429DA747448}" type="presParOf" srcId="{9A8FE148-8BA4-7A49-811A-0B315B6F79DA}" destId="{2D0579C0-74D5-2049-8C27-7FCA839B3CDA}" srcOrd="2" destOrd="0" presId="urn:microsoft.com/office/officeart/2016/7/layout/LinearBlockProcessNumbered"/>
    <dgm:cxn modelId="{3C40489A-5066-254B-B992-3609BEFCB037}" type="presParOf" srcId="{720E1A51-3CCC-0048-92F0-8214F75847C9}" destId="{E9461B89-6679-BB48-A71D-1CBC36A0BAC8}" srcOrd="7" destOrd="0" presId="urn:microsoft.com/office/officeart/2016/7/layout/LinearBlockProcessNumbered"/>
    <dgm:cxn modelId="{0B157876-765A-A644-8BC3-4043942A3069}" type="presParOf" srcId="{720E1A51-3CCC-0048-92F0-8214F75847C9}" destId="{556E5051-31DD-7141-AE95-C5E405C90856}" srcOrd="8" destOrd="0" presId="urn:microsoft.com/office/officeart/2016/7/layout/LinearBlockProcessNumbered"/>
    <dgm:cxn modelId="{81BF3B04-8ADE-D346-8B7F-FA751FF62431}" type="presParOf" srcId="{556E5051-31DD-7141-AE95-C5E405C90856}" destId="{8D1915E9-FE58-6440-9AED-C4E907C4973D}" srcOrd="0" destOrd="0" presId="urn:microsoft.com/office/officeart/2016/7/layout/LinearBlockProcessNumbered"/>
    <dgm:cxn modelId="{71E3AA08-A0E3-0148-AE9F-979965C2E7BD}" type="presParOf" srcId="{556E5051-31DD-7141-AE95-C5E405C90856}" destId="{BEEE3CF0-F15A-8746-994C-04020BEFAF16}" srcOrd="1" destOrd="0" presId="urn:microsoft.com/office/officeart/2016/7/layout/LinearBlockProcessNumbered"/>
    <dgm:cxn modelId="{124CC749-39F9-F84A-8F5E-3377E3D138FF}" type="presParOf" srcId="{556E5051-31DD-7141-AE95-C5E405C90856}" destId="{8516A043-4970-8644-8E56-BDC5D5C40EDA}"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77775E-1241-4044-84FC-D425A46AA200}">
      <dsp:nvSpPr>
        <dsp:cNvPr id="0" name=""/>
        <dsp:cNvSpPr/>
      </dsp:nvSpPr>
      <dsp:spPr>
        <a:xfrm>
          <a:off x="6407" y="215175"/>
          <a:ext cx="2002854" cy="240342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7837" tIns="0" rIns="197837" bIns="330200" numCol="1" spcCol="1270" anchor="t" anchorCtr="0">
          <a:noAutofit/>
        </a:bodyPr>
        <a:lstStyle/>
        <a:p>
          <a:pPr marL="0" lvl="0" indent="0" algn="l" defTabSz="622300">
            <a:lnSpc>
              <a:spcPct val="90000"/>
            </a:lnSpc>
            <a:spcBef>
              <a:spcPct val="0"/>
            </a:spcBef>
            <a:spcAft>
              <a:spcPct val="35000"/>
            </a:spcAft>
            <a:buNone/>
          </a:pPr>
          <a:r>
            <a:rPr lang="en-US" sz="1400" b="0" kern="1200"/>
            <a:t>Acknowledge that you caused harm </a:t>
          </a:r>
          <a:endParaRPr lang="en-US" sz="1400" kern="1200"/>
        </a:p>
      </dsp:txBody>
      <dsp:txXfrm>
        <a:off x="6407" y="1176545"/>
        <a:ext cx="2002854" cy="1442055"/>
      </dsp:txXfrm>
    </dsp:sp>
    <dsp:sp modelId="{B98E4A02-F1E0-9F4E-9759-642B2CA02431}">
      <dsp:nvSpPr>
        <dsp:cNvPr id="0" name=""/>
        <dsp:cNvSpPr/>
      </dsp:nvSpPr>
      <dsp:spPr>
        <a:xfrm>
          <a:off x="6407" y="215175"/>
          <a:ext cx="2002854" cy="96137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97837" tIns="165100" rIns="197837" bIns="165100" numCol="1" spcCol="1270" anchor="ctr" anchorCtr="0">
          <a:noAutofit/>
        </a:bodyPr>
        <a:lstStyle/>
        <a:p>
          <a:pPr marL="0" lvl="0" indent="0" algn="l" defTabSz="1822450">
            <a:lnSpc>
              <a:spcPct val="90000"/>
            </a:lnSpc>
            <a:spcBef>
              <a:spcPct val="0"/>
            </a:spcBef>
            <a:spcAft>
              <a:spcPct val="35000"/>
            </a:spcAft>
            <a:buNone/>
          </a:pPr>
          <a:r>
            <a:rPr lang="en-US" sz="4100" kern="1200"/>
            <a:t>01</a:t>
          </a:r>
        </a:p>
      </dsp:txBody>
      <dsp:txXfrm>
        <a:off x="6407" y="215175"/>
        <a:ext cx="2002854" cy="961370"/>
      </dsp:txXfrm>
    </dsp:sp>
    <dsp:sp modelId="{6664C32C-C886-B74D-A536-204C0357CC1B}">
      <dsp:nvSpPr>
        <dsp:cNvPr id="0" name=""/>
        <dsp:cNvSpPr/>
      </dsp:nvSpPr>
      <dsp:spPr>
        <a:xfrm>
          <a:off x="2169489" y="215175"/>
          <a:ext cx="2002854" cy="240342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7837" tIns="0" rIns="197837" bIns="330200" numCol="1" spcCol="1270" anchor="t" anchorCtr="0">
          <a:noAutofit/>
        </a:bodyPr>
        <a:lstStyle/>
        <a:p>
          <a:pPr marL="0" lvl="0" indent="0" algn="l" defTabSz="622300">
            <a:lnSpc>
              <a:spcPct val="90000"/>
            </a:lnSpc>
            <a:spcBef>
              <a:spcPct val="0"/>
            </a:spcBef>
            <a:spcAft>
              <a:spcPct val="35000"/>
            </a:spcAft>
            <a:buNone/>
          </a:pPr>
          <a:r>
            <a:rPr lang="en-US" sz="1400" b="0" kern="1200"/>
            <a:t>Acknowledge you had agency in your actions </a:t>
          </a:r>
          <a:endParaRPr lang="en-US" sz="1400" kern="1200"/>
        </a:p>
      </dsp:txBody>
      <dsp:txXfrm>
        <a:off x="2169489" y="1176545"/>
        <a:ext cx="2002854" cy="1442055"/>
      </dsp:txXfrm>
    </dsp:sp>
    <dsp:sp modelId="{2F1401E5-D90F-7E48-8954-31C9B35E73B6}">
      <dsp:nvSpPr>
        <dsp:cNvPr id="0" name=""/>
        <dsp:cNvSpPr/>
      </dsp:nvSpPr>
      <dsp:spPr>
        <a:xfrm>
          <a:off x="2169489" y="215175"/>
          <a:ext cx="2002854" cy="96137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97837" tIns="165100" rIns="197837" bIns="165100" numCol="1" spcCol="1270" anchor="ctr" anchorCtr="0">
          <a:noAutofit/>
        </a:bodyPr>
        <a:lstStyle/>
        <a:p>
          <a:pPr marL="0" lvl="0" indent="0" algn="l" defTabSz="1822450">
            <a:lnSpc>
              <a:spcPct val="90000"/>
            </a:lnSpc>
            <a:spcBef>
              <a:spcPct val="0"/>
            </a:spcBef>
            <a:spcAft>
              <a:spcPct val="35000"/>
            </a:spcAft>
            <a:buNone/>
          </a:pPr>
          <a:r>
            <a:rPr lang="en-US" sz="4100" kern="1200"/>
            <a:t>02</a:t>
          </a:r>
        </a:p>
      </dsp:txBody>
      <dsp:txXfrm>
        <a:off x="2169489" y="215175"/>
        <a:ext cx="2002854" cy="961370"/>
      </dsp:txXfrm>
    </dsp:sp>
    <dsp:sp modelId="{B1C1FAB9-7FDC-414C-9066-BE1830CB4F7B}">
      <dsp:nvSpPr>
        <dsp:cNvPr id="0" name=""/>
        <dsp:cNvSpPr/>
      </dsp:nvSpPr>
      <dsp:spPr>
        <a:xfrm>
          <a:off x="4332572" y="215175"/>
          <a:ext cx="2002854" cy="240342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7837" tIns="0" rIns="197837" bIns="330200" numCol="1" spcCol="1270" anchor="t" anchorCtr="0">
          <a:noAutofit/>
        </a:bodyPr>
        <a:lstStyle/>
        <a:p>
          <a:pPr marL="0" lvl="0" indent="0" algn="l" defTabSz="622300">
            <a:lnSpc>
              <a:spcPct val="90000"/>
            </a:lnSpc>
            <a:spcBef>
              <a:spcPct val="0"/>
            </a:spcBef>
            <a:spcAft>
              <a:spcPct val="35000"/>
            </a:spcAft>
            <a:buNone/>
          </a:pPr>
          <a:r>
            <a:rPr lang="en-US" sz="1400" b="0" kern="1200"/>
            <a:t>Understand the impact that you had</a:t>
          </a:r>
          <a:endParaRPr lang="en-US" sz="1400" kern="1200"/>
        </a:p>
      </dsp:txBody>
      <dsp:txXfrm>
        <a:off x="4332572" y="1176545"/>
        <a:ext cx="2002854" cy="1442055"/>
      </dsp:txXfrm>
    </dsp:sp>
    <dsp:sp modelId="{F40F8324-3F14-F844-A74D-52D9965A87DC}">
      <dsp:nvSpPr>
        <dsp:cNvPr id="0" name=""/>
        <dsp:cNvSpPr/>
      </dsp:nvSpPr>
      <dsp:spPr>
        <a:xfrm>
          <a:off x="4332572" y="215175"/>
          <a:ext cx="2002854" cy="96137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97837" tIns="165100" rIns="197837" bIns="165100" numCol="1" spcCol="1270" anchor="ctr" anchorCtr="0">
          <a:noAutofit/>
        </a:bodyPr>
        <a:lstStyle/>
        <a:p>
          <a:pPr marL="0" lvl="0" indent="0" algn="l" defTabSz="1822450">
            <a:lnSpc>
              <a:spcPct val="90000"/>
            </a:lnSpc>
            <a:spcBef>
              <a:spcPct val="0"/>
            </a:spcBef>
            <a:spcAft>
              <a:spcPct val="35000"/>
            </a:spcAft>
            <a:buNone/>
          </a:pPr>
          <a:r>
            <a:rPr lang="en-US" sz="4100" kern="1200"/>
            <a:t>03</a:t>
          </a:r>
        </a:p>
      </dsp:txBody>
      <dsp:txXfrm>
        <a:off x="4332572" y="215175"/>
        <a:ext cx="2002854" cy="961370"/>
      </dsp:txXfrm>
    </dsp:sp>
    <dsp:sp modelId="{B7CDF9A5-8982-F14C-8D5B-33729D280D6B}">
      <dsp:nvSpPr>
        <dsp:cNvPr id="0" name=""/>
        <dsp:cNvSpPr/>
      </dsp:nvSpPr>
      <dsp:spPr>
        <a:xfrm>
          <a:off x="6495654" y="215175"/>
          <a:ext cx="2002854" cy="240342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7837" tIns="0" rIns="197837" bIns="330200" numCol="1" spcCol="1270" anchor="t" anchorCtr="0">
          <a:noAutofit/>
        </a:bodyPr>
        <a:lstStyle/>
        <a:p>
          <a:pPr marL="0" lvl="0" indent="0" algn="l" defTabSz="622300">
            <a:lnSpc>
              <a:spcPct val="90000"/>
            </a:lnSpc>
            <a:spcBef>
              <a:spcPct val="0"/>
            </a:spcBef>
            <a:spcAft>
              <a:spcPct val="35000"/>
            </a:spcAft>
            <a:buNone/>
          </a:pPr>
          <a:r>
            <a:rPr lang="en-US" sz="1400" b="0" kern="1200"/>
            <a:t>Work to repair the harm</a:t>
          </a:r>
          <a:endParaRPr lang="en-US" sz="1400" kern="1200"/>
        </a:p>
      </dsp:txBody>
      <dsp:txXfrm>
        <a:off x="6495654" y="1176545"/>
        <a:ext cx="2002854" cy="1442055"/>
      </dsp:txXfrm>
    </dsp:sp>
    <dsp:sp modelId="{9D686B70-B800-9E41-94F2-8C05B9FEB8EB}">
      <dsp:nvSpPr>
        <dsp:cNvPr id="0" name=""/>
        <dsp:cNvSpPr/>
      </dsp:nvSpPr>
      <dsp:spPr>
        <a:xfrm>
          <a:off x="6495654" y="215175"/>
          <a:ext cx="2002854" cy="96137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97837" tIns="165100" rIns="197837" bIns="165100" numCol="1" spcCol="1270" anchor="ctr" anchorCtr="0">
          <a:noAutofit/>
        </a:bodyPr>
        <a:lstStyle/>
        <a:p>
          <a:pPr marL="0" lvl="0" indent="0" algn="l" defTabSz="1822450">
            <a:lnSpc>
              <a:spcPct val="90000"/>
            </a:lnSpc>
            <a:spcBef>
              <a:spcPct val="0"/>
            </a:spcBef>
            <a:spcAft>
              <a:spcPct val="35000"/>
            </a:spcAft>
            <a:buNone/>
          </a:pPr>
          <a:r>
            <a:rPr lang="en-US" sz="4100" kern="1200"/>
            <a:t>04</a:t>
          </a:r>
        </a:p>
      </dsp:txBody>
      <dsp:txXfrm>
        <a:off x="6495654" y="215175"/>
        <a:ext cx="2002854" cy="961370"/>
      </dsp:txXfrm>
    </dsp:sp>
    <dsp:sp modelId="{8D1915E9-FE58-6440-9AED-C4E907C4973D}">
      <dsp:nvSpPr>
        <dsp:cNvPr id="0" name=""/>
        <dsp:cNvSpPr/>
      </dsp:nvSpPr>
      <dsp:spPr>
        <a:xfrm>
          <a:off x="8658737" y="215175"/>
          <a:ext cx="2002854" cy="240342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7837" tIns="0" rIns="197837" bIns="330200" numCol="1" spcCol="1270" anchor="t" anchorCtr="0">
          <a:noAutofit/>
        </a:bodyPr>
        <a:lstStyle/>
        <a:p>
          <a:pPr marL="0" lvl="0" indent="0" algn="l" defTabSz="622300">
            <a:lnSpc>
              <a:spcPct val="90000"/>
            </a:lnSpc>
            <a:spcBef>
              <a:spcPct val="0"/>
            </a:spcBef>
            <a:spcAft>
              <a:spcPct val="35000"/>
            </a:spcAft>
            <a:buNone/>
          </a:pPr>
          <a:r>
            <a:rPr lang="en-US" sz="1400" b="0" kern="1200"/>
            <a:t>Notice patterns in your own life that led to you making the harmful decision</a:t>
          </a:r>
          <a:endParaRPr lang="en-US" sz="1400" kern="1200"/>
        </a:p>
      </dsp:txBody>
      <dsp:txXfrm>
        <a:off x="8658737" y="1176545"/>
        <a:ext cx="2002854" cy="1442055"/>
      </dsp:txXfrm>
    </dsp:sp>
    <dsp:sp modelId="{BEEE3CF0-F15A-8746-994C-04020BEFAF16}">
      <dsp:nvSpPr>
        <dsp:cNvPr id="0" name=""/>
        <dsp:cNvSpPr/>
      </dsp:nvSpPr>
      <dsp:spPr>
        <a:xfrm>
          <a:off x="8658737" y="215175"/>
          <a:ext cx="2002854" cy="96137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97837" tIns="165100" rIns="197837" bIns="165100" numCol="1" spcCol="1270" anchor="ctr" anchorCtr="0">
          <a:noAutofit/>
        </a:bodyPr>
        <a:lstStyle/>
        <a:p>
          <a:pPr marL="0" lvl="0" indent="0" algn="l" defTabSz="1822450">
            <a:lnSpc>
              <a:spcPct val="90000"/>
            </a:lnSpc>
            <a:spcBef>
              <a:spcPct val="0"/>
            </a:spcBef>
            <a:spcAft>
              <a:spcPct val="35000"/>
            </a:spcAft>
            <a:buNone/>
          </a:pPr>
          <a:r>
            <a:rPr lang="en-US" sz="4100" kern="1200"/>
            <a:t>05</a:t>
          </a:r>
        </a:p>
      </dsp:txBody>
      <dsp:txXfrm>
        <a:off x="8658737" y="215175"/>
        <a:ext cx="2002854" cy="961370"/>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9F622F8-1824-4338-8C3C-5529D3BDEF4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dirty="0"/>
          </a:p>
        </p:txBody>
      </p:sp>
      <p:sp>
        <p:nvSpPr>
          <p:cNvPr id="30723" name="Rectangle 3">
            <a:extLst>
              <a:ext uri="{FF2B5EF4-FFF2-40B4-BE49-F238E27FC236}">
                <a16:creationId xmlns:a16="http://schemas.microsoft.com/office/drawing/2014/main" id="{618DDD53-BB38-4118-BC75-9CE27D49C550}"/>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dirty="0"/>
          </a:p>
        </p:txBody>
      </p:sp>
      <p:sp>
        <p:nvSpPr>
          <p:cNvPr id="14340" name="Rectangle 4">
            <a:extLst>
              <a:ext uri="{FF2B5EF4-FFF2-40B4-BE49-F238E27FC236}">
                <a16:creationId xmlns:a16="http://schemas.microsoft.com/office/drawing/2014/main" id="{6C03B6F7-B1AE-4118-ABA2-FFEC9B8F0E9C}"/>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a:extLst>
              <a:ext uri="{FF2B5EF4-FFF2-40B4-BE49-F238E27FC236}">
                <a16:creationId xmlns:a16="http://schemas.microsoft.com/office/drawing/2014/main" id="{646F5356-BDE8-43C1-9587-85323D02B191}"/>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a:extLst>
              <a:ext uri="{FF2B5EF4-FFF2-40B4-BE49-F238E27FC236}">
                <a16:creationId xmlns:a16="http://schemas.microsoft.com/office/drawing/2014/main" id="{89912C35-11A9-4DA7-8476-F1823F658CAA}"/>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dirty="0"/>
          </a:p>
        </p:txBody>
      </p:sp>
      <p:sp>
        <p:nvSpPr>
          <p:cNvPr id="30727" name="Rectangle 7">
            <a:extLst>
              <a:ext uri="{FF2B5EF4-FFF2-40B4-BE49-F238E27FC236}">
                <a16:creationId xmlns:a16="http://schemas.microsoft.com/office/drawing/2014/main" id="{7180ED79-CEC3-4FB9-B511-8597B20A0C1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DEB7EE2-04A2-4FB2-9625-C9C73AC4D32F}"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FA4671F7-4D2C-4B1E-AED7-24676BE8B4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7842D7-C728-4EBD-982B-B8BE79E4DBBE}" type="slidenum">
              <a:rPr lang="en-US" altLang="en-US"/>
              <a:pPr eaLnBrk="1" hangingPunct="1"/>
              <a:t>1</a:t>
            </a:fld>
            <a:endParaRPr lang="en-US" altLang="en-US" dirty="0"/>
          </a:p>
        </p:txBody>
      </p:sp>
      <p:sp>
        <p:nvSpPr>
          <p:cNvPr id="15363" name="Rectangle 2">
            <a:extLst>
              <a:ext uri="{FF2B5EF4-FFF2-40B4-BE49-F238E27FC236}">
                <a16:creationId xmlns:a16="http://schemas.microsoft.com/office/drawing/2014/main" id="{D8E83BD0-7AE4-4323-9047-FC368929C520}"/>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FDECF5EC-C5EC-4723-8F4F-A75A20018F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950814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11</a:t>
            </a:fld>
            <a:endParaRPr lang="en-US" altLang="en-US" dirty="0"/>
          </a:p>
        </p:txBody>
      </p:sp>
    </p:spTree>
    <p:extLst>
      <p:ext uri="{BB962C8B-B14F-4D97-AF65-F5344CB8AC3E}">
        <p14:creationId xmlns:p14="http://schemas.microsoft.com/office/powerpoint/2010/main" val="3561496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dirty="0"/>
              <a:t>UNDERSTANDING:</a:t>
            </a:r>
          </a:p>
          <a:p>
            <a:r>
              <a:rPr lang="en-US" sz="2800" dirty="0"/>
              <a:t>Focus on feelings and perspectives (not facts)</a:t>
            </a:r>
          </a:p>
          <a:p>
            <a:pPr lvl="1"/>
            <a:r>
              <a:rPr lang="en-US" sz="2400" dirty="0"/>
              <a:t>What happened from your perspective?</a:t>
            </a:r>
          </a:p>
          <a:p>
            <a:pPr lvl="1"/>
            <a:r>
              <a:rPr lang="en-US" sz="2400" dirty="0"/>
              <a:t>How do you see things differently?</a:t>
            </a:r>
          </a:p>
          <a:p>
            <a:pPr lvl="1"/>
            <a:r>
              <a:rPr lang="en-US" sz="2400" dirty="0"/>
              <a:t>How did you feel when that happened?</a:t>
            </a:r>
          </a:p>
          <a:p>
            <a:pPr marL="0" lvl="0" indent="0">
              <a:buFont typeface="Arial" panose="020B0604020202020204" pitchFamily="34" charset="0"/>
              <a:buNone/>
            </a:pPr>
            <a:endParaRPr lang="en-US" dirty="0"/>
          </a:p>
          <a:p>
            <a:pPr marL="0" lvl="0" indent="0">
              <a:buFont typeface="Arial" panose="020B0604020202020204" pitchFamily="34" charset="0"/>
              <a:buNone/>
            </a:pPr>
            <a:endParaRPr lang="en-US" dirty="0"/>
          </a:p>
          <a:p>
            <a:pPr marL="0" lvl="0" indent="0">
              <a:buFont typeface="Arial" panose="020B0604020202020204" pitchFamily="34" charset="0"/>
              <a:buNone/>
            </a:pPr>
            <a:r>
              <a:rPr lang="en-US" dirty="0"/>
              <a:t>REPAIR:</a:t>
            </a:r>
          </a:p>
          <a:p>
            <a:pPr lvl="0"/>
            <a:r>
              <a:rPr lang="en-US" sz="2400" dirty="0"/>
              <a:t>How are you feeling about it now?</a:t>
            </a:r>
          </a:p>
          <a:p>
            <a:pPr lvl="0"/>
            <a:r>
              <a:rPr lang="en-US" sz="2400" dirty="0"/>
              <a:t>How would you like to feel about it?</a:t>
            </a:r>
            <a:endParaRPr lang="en-US" dirty="0"/>
          </a:p>
          <a:p>
            <a:pPr marL="0" lvl="0" indent="0">
              <a:buFont typeface="Arial" panose="020B0604020202020204" pitchFamily="34" charset="0"/>
              <a:buNone/>
            </a:pPr>
            <a:r>
              <a:rPr lang="en-US" dirty="0"/>
              <a:t>What needs to happen to create a healthier atmosphere?</a:t>
            </a:r>
          </a:p>
          <a:p>
            <a:pPr marL="0" lvl="0" indent="0">
              <a:buFont typeface="Arial" panose="020B0604020202020204" pitchFamily="34" charset="0"/>
              <a:buNone/>
            </a:pPr>
            <a:r>
              <a:rPr lang="en-US" dirty="0"/>
              <a:t>What has not been said that is blocking us from having a good relationship?</a:t>
            </a:r>
          </a:p>
          <a:p>
            <a:pPr marL="0" lvl="0" indent="0">
              <a:buFont typeface="Arial" panose="020B0604020202020204" pitchFamily="34" charset="0"/>
              <a:buNone/>
            </a:pPr>
            <a:r>
              <a:rPr lang="en-US" dirty="0"/>
              <a:t>What do we need to do now to repair the harm and make sure it doesn’t happen again?</a:t>
            </a:r>
          </a:p>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13</a:t>
            </a:fld>
            <a:endParaRPr lang="en-US" altLang="en-US" dirty="0"/>
          </a:p>
        </p:txBody>
      </p:sp>
    </p:spTree>
    <p:extLst>
      <p:ext uri="{BB962C8B-B14F-4D97-AF65-F5344CB8AC3E}">
        <p14:creationId xmlns:p14="http://schemas.microsoft.com/office/powerpoint/2010/main" val="1975637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14</a:t>
            </a:fld>
            <a:endParaRPr lang="en-US" altLang="en-US" dirty="0"/>
          </a:p>
        </p:txBody>
      </p:sp>
    </p:spTree>
    <p:extLst>
      <p:ext uri="{BB962C8B-B14F-4D97-AF65-F5344CB8AC3E}">
        <p14:creationId xmlns:p14="http://schemas.microsoft.com/office/powerpoint/2010/main" val="2191950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15</a:t>
            </a:fld>
            <a:endParaRPr lang="en-US" altLang="en-US" dirty="0"/>
          </a:p>
        </p:txBody>
      </p:sp>
    </p:spTree>
    <p:extLst>
      <p:ext uri="{BB962C8B-B14F-4D97-AF65-F5344CB8AC3E}">
        <p14:creationId xmlns:p14="http://schemas.microsoft.com/office/powerpoint/2010/main" val="4095288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2</a:t>
            </a:fld>
            <a:endParaRPr lang="en-US" altLang="en-US" dirty="0"/>
          </a:p>
        </p:txBody>
      </p:sp>
    </p:spTree>
    <p:extLst>
      <p:ext uri="{BB962C8B-B14F-4D97-AF65-F5344CB8AC3E}">
        <p14:creationId xmlns:p14="http://schemas.microsoft.com/office/powerpoint/2010/main" val="438138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3</a:t>
            </a:fld>
            <a:endParaRPr lang="en-US" altLang="en-US" dirty="0"/>
          </a:p>
        </p:txBody>
      </p:sp>
    </p:spTree>
    <p:extLst>
      <p:ext uri="{BB962C8B-B14F-4D97-AF65-F5344CB8AC3E}">
        <p14:creationId xmlns:p14="http://schemas.microsoft.com/office/powerpoint/2010/main" val="263401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Arial" charset="0"/>
                <a:ea typeface="+mn-ea"/>
                <a:cs typeface="+mn-cs"/>
              </a:rPr>
              <a:t>How do we identify our needs when we experience harm so we can make strategic decisions to get our needs met?</a:t>
            </a:r>
            <a:br>
              <a:rPr lang="en-US" sz="800" kern="1200" dirty="0">
                <a:solidFill>
                  <a:srgbClr val="002060"/>
                </a:solidFill>
                <a:latin typeface="Arial" charset="0"/>
                <a:ea typeface="+mn-ea"/>
                <a:cs typeface="+mn-cs"/>
              </a:rPr>
            </a:br>
            <a:br>
              <a:rPr lang="en-US" sz="800" kern="1200" dirty="0">
                <a:solidFill>
                  <a:srgbClr val="002060"/>
                </a:solidFill>
                <a:latin typeface="Arial" charset="0"/>
                <a:ea typeface="+mn-ea"/>
                <a:cs typeface="+mn-cs"/>
              </a:rPr>
            </a:br>
            <a:r>
              <a:rPr lang="en-US" sz="1200" b="1" i="0" u="none" strike="noStrike" kern="1200" dirty="0">
                <a:solidFill>
                  <a:schemeClr val="tx1"/>
                </a:solidFill>
                <a:effectLst/>
                <a:latin typeface="Arial" charset="0"/>
                <a:ea typeface="+mn-ea"/>
                <a:cs typeface="+mn-cs"/>
              </a:rPr>
              <a:t>How to intervene when we see racism or bias happening?</a:t>
            </a:r>
            <a:r>
              <a:rPr lang="en-US" sz="800" kern="1200" dirty="0">
                <a:solidFill>
                  <a:srgbClr val="002060"/>
                </a:solidFill>
                <a:latin typeface="Arial" charset="0"/>
                <a:ea typeface="+mn-ea"/>
                <a:cs typeface="+mn-cs"/>
              </a:rPr>
              <a:t> </a:t>
            </a:r>
          </a:p>
          <a:p>
            <a:endParaRPr lang="en-US" sz="800" b="1" i="0" u="none" strike="noStrike" kern="1200" dirty="0">
              <a:solidFill>
                <a:srgbClr val="002060"/>
              </a:solidFill>
              <a:effectLst/>
              <a:latin typeface="Arial" charset="0"/>
              <a:ea typeface="+mn-ea"/>
              <a:cs typeface="+mn-cs"/>
            </a:endParaRPr>
          </a:p>
          <a:p>
            <a:r>
              <a:rPr lang="en-US" sz="1200" b="1" i="0" u="none" strike="noStrike" kern="1200" dirty="0">
                <a:solidFill>
                  <a:schemeClr val="tx1"/>
                </a:solidFill>
                <a:effectLst/>
                <a:latin typeface="Arial" charset="0"/>
                <a:ea typeface="+mn-ea"/>
                <a:cs typeface="+mn-cs"/>
              </a:rPr>
              <a:t>How do we receive feedback in a way that cultivates our growth and learning as opposed to defensiveness?</a:t>
            </a:r>
          </a:p>
          <a:p>
            <a:endParaRPr lang="en-US" sz="1200" b="1" i="0" u="none" strike="noStrike"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800" kern="1200" dirty="0">
                <a:solidFill>
                  <a:srgbClr val="002060"/>
                </a:solidFill>
                <a:latin typeface="Arial" charset="0"/>
                <a:ea typeface="+mn-ea"/>
                <a:cs typeface="+mn-cs"/>
              </a:rPr>
              <a:t>With a community invested in belonging, agency, and accountability innovation thrives and views, beliefs, and values are not only respected, but also integrated. </a:t>
            </a:r>
            <a:br>
              <a:rPr lang="en-US" sz="800" kern="1200" dirty="0">
                <a:solidFill>
                  <a:srgbClr val="002060"/>
                </a:solidFill>
                <a:latin typeface="Arial" charset="0"/>
                <a:ea typeface="+mn-ea"/>
                <a:cs typeface="+mn-cs"/>
              </a:rPr>
            </a:br>
            <a:br>
              <a:rPr lang="en-US" sz="800" kern="1200" dirty="0">
                <a:solidFill>
                  <a:srgbClr val="002060"/>
                </a:solidFill>
                <a:latin typeface="Arial" charset="0"/>
                <a:ea typeface="+mn-ea"/>
                <a:cs typeface="+mn-cs"/>
              </a:rPr>
            </a:br>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4</a:t>
            </a:fld>
            <a:endParaRPr lang="en-US" altLang="en-US" dirty="0"/>
          </a:p>
        </p:txBody>
      </p:sp>
    </p:spTree>
    <p:extLst>
      <p:ext uri="{BB962C8B-B14F-4D97-AF65-F5344CB8AC3E}">
        <p14:creationId xmlns:p14="http://schemas.microsoft.com/office/powerpoint/2010/main" val="4081115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5</a:t>
            </a:fld>
            <a:endParaRPr lang="en-US" altLang="en-US" dirty="0"/>
          </a:p>
        </p:txBody>
      </p:sp>
    </p:spTree>
    <p:extLst>
      <p:ext uri="{BB962C8B-B14F-4D97-AF65-F5344CB8AC3E}">
        <p14:creationId xmlns:p14="http://schemas.microsoft.com/office/powerpoint/2010/main" val="1632278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If you have an existing relationship, are afraid of escalation, or concerned about the repercussions of “calling someone out”, I statements can be a great approach to opening someone up to a critique and softening the conversation. </a:t>
            </a:r>
          </a:p>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6</a:t>
            </a:fld>
            <a:endParaRPr lang="en-US" altLang="en-US" dirty="0"/>
          </a:p>
        </p:txBody>
      </p:sp>
    </p:spTree>
    <p:extLst>
      <p:ext uri="{BB962C8B-B14F-4D97-AF65-F5344CB8AC3E}">
        <p14:creationId xmlns:p14="http://schemas.microsoft.com/office/powerpoint/2010/main" val="1876915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7</a:t>
            </a:fld>
            <a:endParaRPr lang="en-US" altLang="en-US" dirty="0"/>
          </a:p>
        </p:txBody>
      </p:sp>
    </p:spTree>
    <p:extLst>
      <p:ext uri="{BB962C8B-B14F-4D97-AF65-F5344CB8AC3E}">
        <p14:creationId xmlns:p14="http://schemas.microsoft.com/office/powerpoint/2010/main" val="490505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solidFill>
                  <a:schemeClr val="bg1"/>
                </a:solidFill>
              </a:rPr>
              <a:t>Acknowledging the feelings expressed </a:t>
            </a:r>
            <a:r>
              <a:rPr lang="en-US" sz="1200" i="1" dirty="0">
                <a:solidFill>
                  <a:schemeClr val="bg1"/>
                </a:solidFill>
              </a:rPr>
              <a:t>while </a:t>
            </a:r>
            <a:r>
              <a:rPr lang="en-US" sz="1200" i="1" kern="1200" dirty="0">
                <a:solidFill>
                  <a:schemeClr val="bg1"/>
                </a:solidFill>
                <a:latin typeface="Arial" charset="0"/>
                <a:ea typeface="+mn-ea"/>
                <a:cs typeface="+mn-cs"/>
              </a:rPr>
              <a:t>naming and rejecting any biased or harmful content in what is shared</a:t>
            </a:r>
          </a:p>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8</a:t>
            </a:fld>
            <a:endParaRPr lang="en-US" altLang="en-US" dirty="0"/>
          </a:p>
        </p:txBody>
      </p:sp>
    </p:spTree>
    <p:extLst>
      <p:ext uri="{BB962C8B-B14F-4D97-AF65-F5344CB8AC3E}">
        <p14:creationId xmlns:p14="http://schemas.microsoft.com/office/powerpoint/2010/main" val="1021408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solidFill>
                  <a:schemeClr val="bg1"/>
                </a:solidFill>
              </a:rPr>
              <a:t>Acknowledging the feelings expressed </a:t>
            </a:r>
            <a:r>
              <a:rPr lang="en-US" sz="1200" i="1" dirty="0">
                <a:solidFill>
                  <a:schemeClr val="bg1"/>
                </a:solidFill>
              </a:rPr>
              <a:t>while </a:t>
            </a:r>
            <a:r>
              <a:rPr lang="en-US" sz="1200" i="1" kern="1200" dirty="0">
                <a:solidFill>
                  <a:schemeClr val="bg1"/>
                </a:solidFill>
                <a:latin typeface="Arial" charset="0"/>
                <a:ea typeface="+mn-ea"/>
                <a:cs typeface="+mn-cs"/>
              </a:rPr>
              <a:t>naming and rejecting any biased or harmful content in what is shared</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bg1"/>
                </a:solidFill>
                <a:latin typeface="Arial" charset="0"/>
                <a:ea typeface="+mn-ea"/>
                <a:cs typeface="+mn-cs"/>
              </a:rPr>
              <a:t>AND Checking with the opportunity to correct or clarify</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i="1" kern="1200" dirty="0">
              <a:solidFill>
                <a:schemeClr val="bg1"/>
              </a:solidFill>
              <a:latin typeface="Arial" charset="0"/>
              <a:ea typeface="+mn-ea"/>
              <a:cs typeface="+mn-cs"/>
            </a:endParaRPr>
          </a:p>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9</a:t>
            </a:fld>
            <a:endParaRPr lang="en-US" altLang="en-US" dirty="0"/>
          </a:p>
        </p:txBody>
      </p:sp>
    </p:spTree>
    <p:extLst>
      <p:ext uri="{BB962C8B-B14F-4D97-AF65-F5344CB8AC3E}">
        <p14:creationId xmlns:p14="http://schemas.microsoft.com/office/powerpoint/2010/main" val="40628902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7964CB-E75A-4A03-88D3-6A48EF650A09}"/>
              </a:ext>
            </a:extLst>
          </p:cNvPr>
          <p:cNvSpPr>
            <a:spLocks noGrp="1"/>
          </p:cNvSpPr>
          <p:nvPr>
            <p:ph type="title" hasCustomPrompt="1"/>
          </p:nvPr>
        </p:nvSpPr>
        <p:spPr>
          <a:xfrm>
            <a:off x="5442012" y="2766219"/>
            <a:ext cx="6220101" cy="1325563"/>
          </a:xfrm>
          <a:prstGeom prst="rect">
            <a:avLst/>
          </a:prstGeom>
        </p:spPr>
        <p:txBody>
          <a:bodyPr/>
          <a:lstStyle>
            <a:lvl1pPr>
              <a:defRPr b="1"/>
            </a:lvl1pPr>
          </a:lstStyle>
          <a:p>
            <a:r>
              <a:rPr lang="en-US" dirty="0"/>
              <a:t>Insert title here</a:t>
            </a:r>
          </a:p>
        </p:txBody>
      </p:sp>
      <p:pic>
        <p:nvPicPr>
          <p:cNvPr id="6" name="Picture Placeholder 9" descr="Bright, colorful geometric pattern ">
            <a:extLst>
              <a:ext uri="{FF2B5EF4-FFF2-40B4-BE49-F238E27FC236}">
                <a16:creationId xmlns:a16="http://schemas.microsoft.com/office/drawing/2014/main" id="{47BA4775-9232-44C1-8851-04B6753110FE}"/>
              </a:ext>
            </a:extLst>
          </p:cNvPr>
          <p:cNvPicPr>
            <a:picLocks noChangeAspect="1"/>
          </p:cNvPicPr>
          <p:nvPr userDrawn="1"/>
        </p:nvPicPr>
        <p:blipFill rotWithShape="1">
          <a:blip r:embed="rId2"/>
          <a:srcRect l="24" r="24"/>
          <a:stretch/>
        </p:blipFill>
        <p:spPr>
          <a:xfrm>
            <a:off x="-9236" y="0"/>
            <a:ext cx="4749282" cy="6858000"/>
          </a:xfrm>
          <a:prstGeom prst="rect">
            <a:avLst/>
          </a:prstGeom>
        </p:spPr>
      </p:pic>
    </p:spTree>
    <p:extLst>
      <p:ext uri="{BB962C8B-B14F-4D97-AF65-F5344CB8AC3E}">
        <p14:creationId xmlns:p14="http://schemas.microsoft.com/office/powerpoint/2010/main" val="1440679267"/>
      </p:ext>
    </p:extLst>
  </p:cSld>
  <p:clrMapOvr>
    <a:masterClrMapping/>
  </p:clrMapOvr>
  <p:extLst>
    <p:ext uri="{DCECCB84-F9BA-43D5-87BE-67443E8EF086}">
      <p15:sldGuideLst xmlns:p15="http://schemas.microsoft.com/office/powerpoint/2012/main">
        <p15:guide id="1" pos="28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Pattern Content Orange Titl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668F4E-0433-49FD-9D92-3B60E9B0AEE6}"/>
              </a:ext>
            </a:extLst>
          </p:cNvPr>
          <p:cNvSpPr>
            <a:spLocks noGrp="1"/>
          </p:cNvSpPr>
          <p:nvPr>
            <p:ph type="title" hasCustomPrompt="1"/>
          </p:nvPr>
        </p:nvSpPr>
        <p:spPr>
          <a:xfrm>
            <a:off x="5199742" y="715961"/>
            <a:ext cx="6477000" cy="1189037"/>
          </a:xfrm>
          <a:prstGeom prst="rect">
            <a:avLst/>
          </a:prstGeom>
        </p:spPr>
        <p:txBody>
          <a:bodyPr anchor="t">
            <a:normAutofit/>
          </a:bodyPr>
          <a:lstStyle>
            <a:lvl1pPr>
              <a:spcBef>
                <a:spcPts val="1000"/>
              </a:spcBef>
              <a:defRPr sz="4000" b="1" spc="-50" baseline="0">
                <a:solidFill>
                  <a:schemeClr val="bg2"/>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5199743" y="1905000"/>
            <a:ext cx="6477000" cy="3276600"/>
          </a:xfrm>
          <a:prstGeom prst="rect">
            <a:avLst/>
          </a:prstGeom>
        </p:spPr>
        <p:txBody>
          <a:bodyPr/>
          <a:lstStyle>
            <a:lvl1pPr marL="0" indent="0">
              <a:lnSpc>
                <a:spcPct val="100000"/>
              </a:lnSpc>
              <a:buNone/>
              <a:defRPr sz="1800" b="1">
                <a:solidFill>
                  <a:schemeClr val="bg1"/>
                </a:solidFill>
              </a:defRPr>
            </a:lvl1pPr>
            <a:lvl2pPr marL="228600" indent="-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pic>
        <p:nvPicPr>
          <p:cNvPr id="5" name="Picture Placeholder 13" descr="Bright, colorful geometric pattern ">
            <a:extLst>
              <a:ext uri="{FF2B5EF4-FFF2-40B4-BE49-F238E27FC236}">
                <a16:creationId xmlns:a16="http://schemas.microsoft.com/office/drawing/2014/main" id="{0E92939E-CAD0-4B0D-A39F-10B9B25E144D}"/>
              </a:ext>
            </a:extLst>
          </p:cNvPr>
          <p:cNvPicPr>
            <a:picLocks noChangeAspect="1"/>
          </p:cNvPicPr>
          <p:nvPr userDrawn="1"/>
        </p:nvPicPr>
        <p:blipFill rotWithShape="1">
          <a:blip r:embed="rId2"/>
          <a:srcRect l="34" r="34"/>
          <a:stretch/>
        </p:blipFill>
        <p:spPr>
          <a:xfrm>
            <a:off x="0" y="0"/>
            <a:ext cx="4767943" cy="6858000"/>
          </a:xfrm>
          <a:prstGeom prst="rect">
            <a:avLst/>
          </a:prstGeom>
        </p:spPr>
      </p:pic>
    </p:spTree>
    <p:extLst>
      <p:ext uri="{BB962C8B-B14F-4D97-AF65-F5344CB8AC3E}">
        <p14:creationId xmlns:p14="http://schemas.microsoft.com/office/powerpoint/2010/main" val="8403759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15:guide id="1" orient="horz" pos="2160">
          <p15:clr>
            <a:srgbClr val="FBAE40"/>
          </p15:clr>
        </p15:guide>
        <p15:guide id="2" pos="2808" userDrawn="1">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3311513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ight Patter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7E8F-5716-4A71-B64F-EC5A742B45D2}"/>
              </a:ext>
            </a:extLst>
          </p:cNvPr>
          <p:cNvSpPr>
            <a:spLocks noGrp="1"/>
          </p:cNvSpPr>
          <p:nvPr>
            <p:ph type="title" hasCustomPrompt="1"/>
          </p:nvPr>
        </p:nvSpPr>
        <p:spPr>
          <a:xfrm>
            <a:off x="762000" y="715961"/>
            <a:ext cx="6477000" cy="1189038"/>
          </a:xfrm>
          <a:prstGeom prst="rect">
            <a:avLst/>
          </a:prstGeom>
        </p:spPr>
        <p:txBody>
          <a:bodyPr anchor="t">
            <a:noAutofit/>
          </a:bodyPr>
          <a:lstStyle>
            <a:lvl1pPr>
              <a:spcBef>
                <a:spcPts val="1000"/>
              </a:spcBef>
              <a:defRPr sz="4000" b="1">
                <a:solidFill>
                  <a:schemeClr val="bg2"/>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762000" y="1905000"/>
            <a:ext cx="6477000" cy="3276600"/>
          </a:xfrm>
          <a:prstGeom prst="rect">
            <a:avLst/>
          </a:prstGeom>
        </p:spPr>
        <p:txBody>
          <a:bodyPr/>
          <a:lstStyle>
            <a:lvl1pPr marL="0" indent="0">
              <a:lnSpc>
                <a:spcPct val="100000"/>
              </a:lnSpc>
              <a:buNone/>
              <a:defRPr sz="1800" b="1">
                <a:solidFill>
                  <a:schemeClr val="bg1"/>
                </a:solidFill>
              </a:defRPr>
            </a:lvl1pPr>
            <a:lvl2pPr marL="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pic>
        <p:nvPicPr>
          <p:cNvPr id="6" name="Picture Placeholder 15" descr="Bright, colorful geometric pattern ">
            <a:extLst>
              <a:ext uri="{FF2B5EF4-FFF2-40B4-BE49-F238E27FC236}">
                <a16:creationId xmlns:a16="http://schemas.microsoft.com/office/drawing/2014/main" id="{D7C393D9-3916-4D61-9B6A-E1B16C079A2A}"/>
              </a:ext>
            </a:extLst>
          </p:cNvPr>
          <p:cNvPicPr>
            <a:picLocks noChangeAspect="1"/>
          </p:cNvPicPr>
          <p:nvPr userDrawn="1"/>
        </p:nvPicPr>
        <p:blipFill rotWithShape="1">
          <a:blip r:embed="rId2"/>
          <a:srcRect l="3" r="3"/>
          <a:stretch/>
        </p:blipFill>
        <p:spPr>
          <a:xfrm>
            <a:off x="7427913" y="0"/>
            <a:ext cx="4764087" cy="6858000"/>
          </a:xfrm>
          <a:prstGeom prst="rect">
            <a:avLst/>
          </a:prstGeom>
        </p:spPr>
      </p:pic>
    </p:spTree>
    <p:extLst>
      <p:ext uri="{BB962C8B-B14F-4D97-AF65-F5344CB8AC3E}">
        <p14:creationId xmlns:p14="http://schemas.microsoft.com/office/powerpoint/2010/main" val="1720726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
    <p:bg>
      <p:bgPr>
        <a:solidFill>
          <a:schemeClr val="accent5"/>
        </a:solidFill>
        <a:effectLst/>
      </p:bgPr>
    </p:bg>
    <p:spTree>
      <p:nvGrpSpPr>
        <p:cNvPr id="1" name=""/>
        <p:cNvGrpSpPr/>
        <p:nvPr/>
      </p:nvGrpSpPr>
      <p:grpSpPr>
        <a:xfrm>
          <a:off x="0" y="0"/>
          <a:ext cx="0" cy="0"/>
          <a:chOff x="0" y="0"/>
          <a:chExt cx="0" cy="0"/>
        </a:xfrm>
      </p:grpSpPr>
      <p:pic>
        <p:nvPicPr>
          <p:cNvPr id="8" name="Picture Placeholder 9" descr="Bright, colorful geometric pattern ">
            <a:extLst>
              <a:ext uri="{FF2B5EF4-FFF2-40B4-BE49-F238E27FC236}">
                <a16:creationId xmlns:a16="http://schemas.microsoft.com/office/drawing/2014/main" id="{69F80BBC-9ED9-4167-818A-EB3FAEE372FA}"/>
              </a:ext>
            </a:extLst>
          </p:cNvPr>
          <p:cNvPicPr>
            <a:picLocks noChangeAspect="1"/>
          </p:cNvPicPr>
          <p:nvPr userDrawn="1"/>
        </p:nvPicPr>
        <p:blipFill rotWithShape="1">
          <a:blip r:embed="rId2"/>
          <a:srcRect/>
          <a:stretch/>
        </p:blipFill>
        <p:spPr>
          <a:xfrm>
            <a:off x="0" y="0"/>
            <a:ext cx="12192000" cy="6858000"/>
          </a:xfrm>
          <a:prstGeom prst="rect">
            <a:avLst/>
          </a:prstGeom>
        </p:spPr>
      </p:pic>
      <p:sp>
        <p:nvSpPr>
          <p:cNvPr id="5" name="Title 1">
            <a:extLst>
              <a:ext uri="{FF2B5EF4-FFF2-40B4-BE49-F238E27FC236}">
                <a16:creationId xmlns:a16="http://schemas.microsoft.com/office/drawing/2014/main" id="{3D9303A2-B30A-054C-B809-053B909E125F}"/>
              </a:ext>
            </a:extLst>
          </p:cNvPr>
          <p:cNvSpPr>
            <a:spLocks noGrp="1"/>
          </p:cNvSpPr>
          <p:nvPr>
            <p:ph type="title" hasCustomPrompt="1"/>
          </p:nvPr>
        </p:nvSpPr>
        <p:spPr>
          <a:xfrm>
            <a:off x="1525301" y="1995467"/>
            <a:ext cx="9141397" cy="615553"/>
          </a:xfrm>
          <a:prstGeom prst="rect">
            <a:avLst/>
          </a:prstGeo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tx1"/>
                </a:solidFill>
                <a:effectLst/>
                <a:latin typeface="+mj-lt"/>
                <a:ea typeface="+mn-ea"/>
                <a:cs typeface="Segoe UI" pitchFamily="34" charset="0"/>
              </a:defRPr>
            </a:lvl1pPr>
          </a:lstStyle>
          <a:p>
            <a:r>
              <a:rPr lang="en-US" dirty="0"/>
              <a:t>Insert title here</a:t>
            </a:r>
          </a:p>
        </p:txBody>
      </p:sp>
      <p:sp>
        <p:nvSpPr>
          <p:cNvPr id="6" name="Text Placeholder 4">
            <a:extLst>
              <a:ext uri="{FF2B5EF4-FFF2-40B4-BE49-F238E27FC236}">
                <a16:creationId xmlns:a16="http://schemas.microsoft.com/office/drawing/2014/main" id="{10F58DD1-3970-D84D-8040-EF33B0971D59}"/>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lnSpc>
                <a:spcPct val="100000"/>
              </a:lnSpc>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stStyle>
          <a:p>
            <a:pPr lvl="0"/>
            <a:r>
              <a:rPr lang="en-US" dirty="0"/>
              <a:t>Insert content here</a:t>
            </a:r>
          </a:p>
        </p:txBody>
      </p:sp>
    </p:spTree>
    <p:extLst>
      <p:ext uri="{BB962C8B-B14F-4D97-AF65-F5344CB8AC3E}">
        <p14:creationId xmlns:p14="http://schemas.microsoft.com/office/powerpoint/2010/main" val="32408829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3" userDrawn="1">
          <p15:clr>
            <a:srgbClr val="5ACBF0"/>
          </p15:clr>
        </p15:guide>
        <p15:guide id="4" orient="horz" pos="2488" userDrawn="1">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13624-9AD4-4B61-B3D1-7B21213507C0}"/>
              </a:ext>
            </a:extLst>
          </p:cNvPr>
          <p:cNvSpPr>
            <a:spLocks noGrp="1"/>
          </p:cNvSpPr>
          <p:nvPr>
            <p:ph type="title" hasCustomPrompt="1"/>
          </p:nvPr>
        </p:nvSpPr>
        <p:spPr>
          <a:xfrm>
            <a:off x="762000" y="715964"/>
            <a:ext cx="10591800" cy="646332"/>
          </a:xfrm>
          <a:prstGeom prst="rect">
            <a:avLst/>
          </a:prstGeom>
        </p:spPr>
        <p:txBody>
          <a:bodyPr>
            <a:noAutofit/>
          </a:bodyPr>
          <a:lstStyle>
            <a:lvl1pPr>
              <a:spcBef>
                <a:spcPts val="1000"/>
              </a:spcBef>
              <a:defRPr sz="4000" b="1">
                <a:solidFill>
                  <a:schemeClr val="accent5"/>
                </a:solidFill>
              </a:defRPr>
            </a:lvl1pPr>
          </a:lstStyle>
          <a:p>
            <a:r>
              <a:rPr lang="en-US" dirty="0"/>
              <a:t>Insert title here</a:t>
            </a:r>
          </a:p>
        </p:txBody>
      </p:sp>
      <p:sp>
        <p:nvSpPr>
          <p:cNvPr id="10" name="Text Placeholder 15">
            <a:extLst>
              <a:ext uri="{FF2B5EF4-FFF2-40B4-BE49-F238E27FC236}">
                <a16:creationId xmlns:a16="http://schemas.microsoft.com/office/drawing/2014/main" id="{780F473D-F2DF-4163-AB6E-F7327F60EC4A}"/>
              </a:ext>
            </a:extLst>
          </p:cNvPr>
          <p:cNvSpPr>
            <a:spLocks noGrp="1"/>
          </p:cNvSpPr>
          <p:nvPr>
            <p:ph type="body" sz="quarter" idx="11" hasCustomPrompt="1"/>
          </p:nvPr>
        </p:nvSpPr>
        <p:spPr>
          <a:xfrm>
            <a:off x="762000" y="1432562"/>
            <a:ext cx="10667999" cy="1158237"/>
          </a:xfrm>
          <a:prstGeom prst="rect">
            <a:avLst/>
          </a:prstGeom>
        </p:spPr>
        <p:txBody>
          <a:bodyPr/>
          <a:lstStyle>
            <a:lvl1pPr marL="0" indent="0">
              <a:lnSpc>
                <a:spcPct val="100000"/>
              </a:lnSpc>
              <a:buNone/>
              <a:defRPr sz="1800" b="0">
                <a:solidFill>
                  <a:schemeClr val="bg1"/>
                </a:solidFill>
              </a:defRPr>
            </a:lvl1pPr>
            <a:lvl2pPr marL="228600">
              <a:lnSpc>
                <a:spcPct val="100000"/>
              </a:lnSpc>
              <a:spcBef>
                <a:spcPts val="1000"/>
              </a:spcBef>
              <a:defRPr sz="1800" b="0">
                <a:solidFill>
                  <a:schemeClr val="bg1"/>
                </a:solidFill>
              </a:defRPr>
            </a:lvl2pPr>
          </a:lstStyle>
          <a:p>
            <a:pPr lvl="0"/>
            <a:r>
              <a:rPr lang="en-US" dirty="0"/>
              <a:t>Insert subtitle here</a:t>
            </a:r>
          </a:p>
          <a:p>
            <a:pPr lvl="1"/>
            <a:r>
              <a:rPr lang="en-US" dirty="0"/>
              <a:t>Insert content here</a:t>
            </a:r>
          </a:p>
        </p:txBody>
      </p:sp>
      <p:sp>
        <p:nvSpPr>
          <p:cNvPr id="11" name="Table Placeholder 10">
            <a:extLst>
              <a:ext uri="{FF2B5EF4-FFF2-40B4-BE49-F238E27FC236}">
                <a16:creationId xmlns:a16="http://schemas.microsoft.com/office/drawing/2014/main" id="{7DC18506-6205-438F-AA5C-D337F9975FC3}"/>
              </a:ext>
            </a:extLst>
          </p:cNvPr>
          <p:cNvSpPr>
            <a:spLocks noGrp="1"/>
          </p:cNvSpPr>
          <p:nvPr>
            <p:ph type="tbl" sz="quarter" idx="12" hasCustomPrompt="1"/>
          </p:nvPr>
        </p:nvSpPr>
        <p:spPr>
          <a:xfrm>
            <a:off x="757381" y="2591662"/>
            <a:ext cx="10667999" cy="2833776"/>
          </a:xfrm>
          <a:prstGeom prst="rect">
            <a:avLst/>
          </a:prstGeom>
        </p:spPr>
        <p:txBody>
          <a:bodyPr/>
          <a:lstStyle>
            <a:lvl1pPr marL="0" indent="0">
              <a:buNone/>
              <a:defRPr sz="1800" b="0"/>
            </a:lvl1pPr>
          </a:lstStyle>
          <a:p>
            <a:r>
              <a:rPr lang="en-US" dirty="0"/>
              <a:t>Insert content here</a:t>
            </a:r>
          </a:p>
        </p:txBody>
      </p:sp>
      <p:pic>
        <p:nvPicPr>
          <p:cNvPr id="7" name="Picture Placeholder 20" descr="Bright, colorful geometric pattern ">
            <a:extLst>
              <a:ext uri="{FF2B5EF4-FFF2-40B4-BE49-F238E27FC236}">
                <a16:creationId xmlns:a16="http://schemas.microsoft.com/office/drawing/2014/main" id="{EB4660F5-5357-48E0-B5C6-3DECB6CB859E}"/>
              </a:ext>
            </a:extLst>
          </p:cNvPr>
          <p:cNvPicPr>
            <a:picLocks noChangeAspect="1"/>
          </p:cNvPicPr>
          <p:nvPr userDrawn="1"/>
        </p:nvPicPr>
        <p:blipFill rotWithShape="1">
          <a:blip r:embed="rId2"/>
          <a:srcRect t="193" b="193"/>
          <a:stretch/>
        </p:blipFill>
        <p:spPr>
          <a:xfrm>
            <a:off x="0" y="5990252"/>
            <a:ext cx="12192000" cy="867748"/>
          </a:xfrm>
          <a:prstGeom prst="rect">
            <a:avLst/>
          </a:prstGeom>
        </p:spPr>
      </p:pic>
    </p:spTree>
    <p:extLst>
      <p:ext uri="{BB962C8B-B14F-4D97-AF65-F5344CB8AC3E}">
        <p14:creationId xmlns:p14="http://schemas.microsoft.com/office/powerpoint/2010/main" val="1422917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ft Patter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668F4E-0433-49FD-9D92-3B60E9B0AEE6}"/>
              </a:ext>
            </a:extLst>
          </p:cNvPr>
          <p:cNvSpPr>
            <a:spLocks noGrp="1"/>
          </p:cNvSpPr>
          <p:nvPr>
            <p:ph type="title" hasCustomPrompt="1"/>
          </p:nvPr>
        </p:nvSpPr>
        <p:spPr>
          <a:xfrm>
            <a:off x="5199742" y="715961"/>
            <a:ext cx="6477000" cy="1189037"/>
          </a:xfrm>
          <a:prstGeom prst="rect">
            <a:avLst/>
          </a:prstGeom>
        </p:spPr>
        <p:txBody>
          <a:bodyPr anchor="t">
            <a:normAutofit/>
          </a:bodyPr>
          <a:lstStyle>
            <a:lvl1pPr>
              <a:spcBef>
                <a:spcPts val="1000"/>
              </a:spcBef>
              <a:defRPr sz="4000" b="1" spc="-50" baseline="0">
                <a:solidFill>
                  <a:schemeClr val="accent1"/>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5199743" y="1905000"/>
            <a:ext cx="6477000" cy="3276600"/>
          </a:xfrm>
          <a:prstGeom prst="rect">
            <a:avLst/>
          </a:prstGeom>
        </p:spPr>
        <p:txBody>
          <a:bodyPr/>
          <a:lstStyle>
            <a:lvl1pPr marL="0" indent="0">
              <a:lnSpc>
                <a:spcPct val="100000"/>
              </a:lnSpc>
              <a:buNone/>
              <a:defRPr sz="1800" b="1">
                <a:solidFill>
                  <a:schemeClr val="bg1"/>
                </a:solidFill>
              </a:defRPr>
            </a:lvl1pPr>
            <a:lvl2pPr marL="228600" indent="-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pic>
        <p:nvPicPr>
          <p:cNvPr id="6" name="Picture Placeholder 13" descr="Bright, colorful geometric pattern ">
            <a:extLst>
              <a:ext uri="{FF2B5EF4-FFF2-40B4-BE49-F238E27FC236}">
                <a16:creationId xmlns:a16="http://schemas.microsoft.com/office/drawing/2014/main" id="{2DB741D5-0593-4748-A4D3-EF1E436A1111}"/>
              </a:ext>
            </a:extLst>
          </p:cNvPr>
          <p:cNvPicPr>
            <a:picLocks noChangeAspect="1"/>
          </p:cNvPicPr>
          <p:nvPr userDrawn="1"/>
        </p:nvPicPr>
        <p:blipFill rotWithShape="1">
          <a:blip r:embed="rId2"/>
          <a:srcRect l="34" r="34"/>
          <a:stretch/>
        </p:blipFill>
        <p:spPr>
          <a:xfrm>
            <a:off x="0" y="0"/>
            <a:ext cx="4767943" cy="6858000"/>
          </a:xfrm>
          <a:prstGeom prst="rect">
            <a:avLst/>
          </a:prstGeom>
        </p:spPr>
      </p:pic>
    </p:spTree>
    <p:extLst>
      <p:ext uri="{BB962C8B-B14F-4D97-AF65-F5344CB8AC3E}">
        <p14:creationId xmlns:p14="http://schemas.microsoft.com/office/powerpoint/2010/main" val="21898761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15:guide id="1" orient="horz" pos="2160">
          <p15:clr>
            <a:srgbClr val="FBAE40"/>
          </p15:clr>
        </p15:guide>
        <p15:guide id="2" pos="2808" userDrawn="1">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mart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13624-9AD4-4B61-B3D1-7B21213507C0}"/>
              </a:ext>
            </a:extLst>
          </p:cNvPr>
          <p:cNvSpPr>
            <a:spLocks noGrp="1"/>
          </p:cNvSpPr>
          <p:nvPr>
            <p:ph type="title" hasCustomPrompt="1"/>
          </p:nvPr>
        </p:nvSpPr>
        <p:spPr>
          <a:xfrm>
            <a:off x="762000" y="715964"/>
            <a:ext cx="10591800" cy="646332"/>
          </a:xfrm>
          <a:prstGeom prst="rect">
            <a:avLst/>
          </a:prstGeom>
        </p:spPr>
        <p:txBody>
          <a:bodyPr>
            <a:noAutofit/>
          </a:bodyPr>
          <a:lstStyle>
            <a:lvl1pPr>
              <a:spcBef>
                <a:spcPts val="1000"/>
              </a:spcBef>
              <a:defRPr sz="4000" b="1">
                <a:solidFill>
                  <a:schemeClr val="accent6">
                    <a:lumMod val="60000"/>
                    <a:lumOff val="40000"/>
                  </a:schemeClr>
                </a:solidFill>
              </a:defRPr>
            </a:lvl1pPr>
          </a:lstStyle>
          <a:p>
            <a:r>
              <a:rPr lang="en-US" dirty="0"/>
              <a:t>Insert title here</a:t>
            </a:r>
          </a:p>
        </p:txBody>
      </p:sp>
      <p:sp>
        <p:nvSpPr>
          <p:cNvPr id="7" name="Text Placeholder 15">
            <a:extLst>
              <a:ext uri="{FF2B5EF4-FFF2-40B4-BE49-F238E27FC236}">
                <a16:creationId xmlns:a16="http://schemas.microsoft.com/office/drawing/2014/main" id="{DF03C311-DDF4-44A3-9D51-D5FDC4A8E7B5}"/>
              </a:ext>
            </a:extLst>
          </p:cNvPr>
          <p:cNvSpPr>
            <a:spLocks noGrp="1"/>
          </p:cNvSpPr>
          <p:nvPr>
            <p:ph type="body" sz="quarter" idx="11" hasCustomPrompt="1"/>
          </p:nvPr>
        </p:nvSpPr>
        <p:spPr>
          <a:xfrm>
            <a:off x="762000" y="1432562"/>
            <a:ext cx="10667999" cy="927425"/>
          </a:xfrm>
          <a:prstGeom prst="rect">
            <a:avLst/>
          </a:prstGeom>
        </p:spPr>
        <p:txBody>
          <a:bodyPr/>
          <a:lstStyle>
            <a:lvl1pPr marL="0" indent="0">
              <a:lnSpc>
                <a:spcPct val="100000"/>
              </a:lnSpc>
              <a:buNone/>
              <a:defRPr sz="1800" b="0">
                <a:solidFill>
                  <a:schemeClr val="bg1"/>
                </a:solidFill>
              </a:defRPr>
            </a:lvl1pPr>
            <a:lvl2pPr marL="228600">
              <a:lnSpc>
                <a:spcPct val="100000"/>
              </a:lnSpc>
              <a:spcBef>
                <a:spcPts val="1000"/>
              </a:spcBef>
              <a:defRPr sz="1800" b="0">
                <a:solidFill>
                  <a:schemeClr val="bg1"/>
                </a:solidFill>
              </a:defRPr>
            </a:lvl2pPr>
          </a:lstStyle>
          <a:p>
            <a:pPr lvl="0"/>
            <a:r>
              <a:rPr lang="en-US" dirty="0"/>
              <a:t>Insert subtitle here</a:t>
            </a:r>
          </a:p>
          <a:p>
            <a:pPr lvl="1"/>
            <a:r>
              <a:rPr lang="en-US" dirty="0"/>
              <a:t>Insert content here</a:t>
            </a:r>
          </a:p>
        </p:txBody>
      </p:sp>
      <p:sp>
        <p:nvSpPr>
          <p:cNvPr id="8" name="SmartArt Placeholder 7">
            <a:extLst>
              <a:ext uri="{FF2B5EF4-FFF2-40B4-BE49-F238E27FC236}">
                <a16:creationId xmlns:a16="http://schemas.microsoft.com/office/drawing/2014/main" id="{9FD563C5-3DFB-47DD-8A9E-30D8084590F6}"/>
              </a:ext>
            </a:extLst>
          </p:cNvPr>
          <p:cNvSpPr>
            <a:spLocks noGrp="1"/>
          </p:cNvSpPr>
          <p:nvPr>
            <p:ph type="dgm" sz="quarter" idx="14" hasCustomPrompt="1"/>
          </p:nvPr>
        </p:nvSpPr>
        <p:spPr>
          <a:xfrm>
            <a:off x="762001" y="2369129"/>
            <a:ext cx="10667998" cy="3343657"/>
          </a:xfrm>
          <a:prstGeom prst="rect">
            <a:avLst/>
          </a:prstGeom>
        </p:spPr>
        <p:txBody>
          <a:bodyPr/>
          <a:lstStyle>
            <a:lvl1pPr marL="0" indent="0">
              <a:buNone/>
              <a:defRPr sz="1800" b="0"/>
            </a:lvl1pPr>
          </a:lstStyle>
          <a:p>
            <a:r>
              <a:rPr lang="en-US" dirty="0"/>
              <a:t>Insert Content here</a:t>
            </a:r>
          </a:p>
        </p:txBody>
      </p:sp>
      <p:pic>
        <p:nvPicPr>
          <p:cNvPr id="9" name="Picture Placeholder 11" descr="Bright, colorful geometric pattern ">
            <a:extLst>
              <a:ext uri="{FF2B5EF4-FFF2-40B4-BE49-F238E27FC236}">
                <a16:creationId xmlns:a16="http://schemas.microsoft.com/office/drawing/2014/main" id="{1DB66C56-FBAE-47D3-9818-61368D74DAE8}"/>
              </a:ext>
            </a:extLst>
          </p:cNvPr>
          <p:cNvPicPr>
            <a:picLocks noChangeAspect="1"/>
          </p:cNvPicPr>
          <p:nvPr userDrawn="1"/>
        </p:nvPicPr>
        <p:blipFill>
          <a:blip r:embed="rId2"/>
          <a:srcRect t="390" b="390"/>
          <a:stretch>
            <a:fillRect/>
          </a:stretch>
        </p:blipFill>
        <p:spPr>
          <a:xfrm>
            <a:off x="0" y="5999582"/>
            <a:ext cx="12192000" cy="858417"/>
          </a:xfrm>
          <a:prstGeom prst="rect">
            <a:avLst/>
          </a:prstGeom>
        </p:spPr>
      </p:pic>
    </p:spTree>
    <p:extLst>
      <p:ext uri="{BB962C8B-B14F-4D97-AF65-F5344CB8AC3E}">
        <p14:creationId xmlns:p14="http://schemas.microsoft.com/office/powerpoint/2010/main" val="4294626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Photo Content">
    <p:spTree>
      <p:nvGrpSpPr>
        <p:cNvPr id="1" name=""/>
        <p:cNvGrpSpPr/>
        <p:nvPr/>
      </p:nvGrpSpPr>
      <p:grpSpPr>
        <a:xfrm>
          <a:off x="0" y="0"/>
          <a:ext cx="0" cy="0"/>
          <a:chOff x="0" y="0"/>
          <a:chExt cx="0" cy="0"/>
        </a:xfrm>
      </p:grpSpPr>
      <p:sp>
        <p:nvSpPr>
          <p:cNvPr id="10" name="Title 2">
            <a:extLst>
              <a:ext uri="{FF2B5EF4-FFF2-40B4-BE49-F238E27FC236}">
                <a16:creationId xmlns:a16="http://schemas.microsoft.com/office/drawing/2014/main" id="{3F45076F-4240-4B40-8CE4-637DD751A68B}"/>
              </a:ext>
            </a:extLst>
          </p:cNvPr>
          <p:cNvSpPr>
            <a:spLocks noGrp="1"/>
          </p:cNvSpPr>
          <p:nvPr>
            <p:ph type="title" hasCustomPrompt="1"/>
          </p:nvPr>
        </p:nvSpPr>
        <p:spPr>
          <a:xfrm>
            <a:off x="762000" y="715963"/>
            <a:ext cx="5334000" cy="1189038"/>
          </a:xfrm>
          <a:prstGeom prst="rect">
            <a:avLst/>
          </a:prstGeom>
        </p:spPr>
        <p:txBody>
          <a:bodyPr anchor="t">
            <a:normAutofit/>
          </a:bodyPr>
          <a:lstStyle>
            <a:lvl1pPr>
              <a:spcBef>
                <a:spcPts val="1000"/>
              </a:spcBef>
              <a:defRPr sz="4000" b="1">
                <a:solidFill>
                  <a:schemeClr val="accent4"/>
                </a:solidFill>
              </a:defRPr>
            </a:lvl1pPr>
          </a:lstStyle>
          <a:p>
            <a:r>
              <a:rPr lang="en-US" dirty="0"/>
              <a:t>Insert title here</a:t>
            </a:r>
          </a:p>
        </p:txBody>
      </p:sp>
      <p:sp>
        <p:nvSpPr>
          <p:cNvPr id="16" name="Text Placeholder 15">
            <a:extLst>
              <a:ext uri="{FF2B5EF4-FFF2-40B4-BE49-F238E27FC236}">
                <a16:creationId xmlns:a16="http://schemas.microsoft.com/office/drawing/2014/main" id="{8498B63D-F60C-4A9D-8D3E-0C7CD748FEDE}"/>
              </a:ext>
            </a:extLst>
          </p:cNvPr>
          <p:cNvSpPr>
            <a:spLocks noGrp="1"/>
          </p:cNvSpPr>
          <p:nvPr>
            <p:ph type="body" sz="quarter" idx="11" hasCustomPrompt="1"/>
          </p:nvPr>
        </p:nvSpPr>
        <p:spPr>
          <a:xfrm>
            <a:off x="762000" y="1905000"/>
            <a:ext cx="5334000" cy="3276600"/>
          </a:xfrm>
          <a:prstGeom prst="rect">
            <a:avLst/>
          </a:prstGeom>
        </p:spPr>
        <p:txBody>
          <a:bodyPr/>
          <a:lstStyle>
            <a:lvl1pPr marL="0" indent="0">
              <a:lnSpc>
                <a:spcPct val="100000"/>
              </a:lnSpc>
              <a:buNone/>
              <a:defRPr sz="1800" b="1"/>
            </a:lvl1pPr>
            <a:lvl2pPr marL="228600">
              <a:lnSpc>
                <a:spcPct val="100000"/>
              </a:lnSpc>
              <a:spcBef>
                <a:spcPts val="1000"/>
              </a:spcBef>
              <a:defRPr sz="1800"/>
            </a:lvl2pPr>
          </a:lstStyle>
          <a:p>
            <a:pPr lvl="0"/>
            <a:r>
              <a:rPr lang="en-US" dirty="0"/>
              <a:t>Insert subtitle here</a:t>
            </a:r>
          </a:p>
          <a:p>
            <a:pPr lvl="1"/>
            <a:r>
              <a:rPr lang="en-US" dirty="0"/>
              <a:t>Insert content here</a:t>
            </a:r>
          </a:p>
        </p:txBody>
      </p:sp>
      <p:sp>
        <p:nvSpPr>
          <p:cNvPr id="9" name="Picture Placeholder 13">
            <a:extLst>
              <a:ext uri="{FF2B5EF4-FFF2-40B4-BE49-F238E27FC236}">
                <a16:creationId xmlns:a16="http://schemas.microsoft.com/office/drawing/2014/main" id="{827A95C0-AE8D-46E1-9EF9-64504CBEF99E}"/>
              </a:ext>
            </a:extLst>
          </p:cNvPr>
          <p:cNvSpPr>
            <a:spLocks noGrp="1"/>
          </p:cNvSpPr>
          <p:nvPr>
            <p:ph type="pic" sz="quarter" idx="14"/>
          </p:nvPr>
        </p:nvSpPr>
        <p:spPr>
          <a:xfrm>
            <a:off x="6858000" y="715963"/>
            <a:ext cx="4572000" cy="2362200"/>
          </a:xfrm>
          <a:prstGeom prst="rect">
            <a:avLst/>
          </a:prstGeom>
          <a:solidFill>
            <a:schemeClr val="tx2"/>
          </a:solidFill>
        </p:spPr>
        <p:txBody>
          <a:bodyPr>
            <a:normAutofit/>
          </a:bodyPr>
          <a:lstStyle>
            <a:lvl1pPr algn="ctr">
              <a:buNone/>
              <a:defRPr sz="1600"/>
            </a:lvl1pPr>
          </a:lstStyle>
          <a:p>
            <a:r>
              <a:rPr lang="en-US"/>
              <a:t>Click icon to add picture</a:t>
            </a:r>
            <a:endParaRPr lang="en-US" dirty="0"/>
          </a:p>
        </p:txBody>
      </p:sp>
      <p:sp>
        <p:nvSpPr>
          <p:cNvPr id="8" name="Picture Placeholder 13">
            <a:extLst>
              <a:ext uri="{FF2B5EF4-FFF2-40B4-BE49-F238E27FC236}">
                <a16:creationId xmlns:a16="http://schemas.microsoft.com/office/drawing/2014/main" id="{89E410BA-B0FE-4F0E-8BE5-D33CC016635B}"/>
              </a:ext>
            </a:extLst>
          </p:cNvPr>
          <p:cNvSpPr>
            <a:spLocks noGrp="1"/>
          </p:cNvSpPr>
          <p:nvPr>
            <p:ph type="pic" sz="quarter" idx="13"/>
          </p:nvPr>
        </p:nvSpPr>
        <p:spPr>
          <a:xfrm>
            <a:off x="6858000" y="3305541"/>
            <a:ext cx="4572000" cy="2362200"/>
          </a:xfrm>
          <a:prstGeom prst="rect">
            <a:avLst/>
          </a:prstGeom>
          <a:solidFill>
            <a:schemeClr val="tx2"/>
          </a:solidFill>
        </p:spPr>
        <p:txBody>
          <a:bodyPr>
            <a:normAutofit/>
          </a:bodyPr>
          <a:lstStyle>
            <a:lvl1pPr algn="ctr">
              <a:buNone/>
              <a:defRPr sz="1600"/>
            </a:lvl1pPr>
          </a:lstStyle>
          <a:p>
            <a:r>
              <a:rPr lang="en-US"/>
              <a:t>Click icon to add picture</a:t>
            </a:r>
            <a:endParaRPr lang="en-US" dirty="0"/>
          </a:p>
        </p:txBody>
      </p:sp>
      <p:pic>
        <p:nvPicPr>
          <p:cNvPr id="12" name="Picture Placeholder 19" descr="Bright, colorful geometric pattern ">
            <a:extLst>
              <a:ext uri="{FF2B5EF4-FFF2-40B4-BE49-F238E27FC236}">
                <a16:creationId xmlns:a16="http://schemas.microsoft.com/office/drawing/2014/main" id="{C93F15CF-2105-4C28-85E9-BBA03833263D}"/>
              </a:ext>
            </a:extLst>
          </p:cNvPr>
          <p:cNvPicPr>
            <a:picLocks noChangeAspect="1"/>
          </p:cNvPicPr>
          <p:nvPr userDrawn="1"/>
        </p:nvPicPr>
        <p:blipFill rotWithShape="1">
          <a:blip r:embed="rId2"/>
          <a:srcRect t="436" b="436"/>
          <a:stretch/>
        </p:blipFill>
        <p:spPr>
          <a:xfrm>
            <a:off x="0" y="5980922"/>
            <a:ext cx="12192000" cy="877078"/>
          </a:xfrm>
          <a:prstGeom prst="rect">
            <a:avLst/>
          </a:prstGeom>
        </p:spPr>
      </p:pic>
    </p:spTree>
    <p:extLst>
      <p:ext uri="{BB962C8B-B14F-4D97-AF65-F5344CB8AC3E}">
        <p14:creationId xmlns:p14="http://schemas.microsoft.com/office/powerpoint/2010/main" val="1586680172"/>
      </p:ext>
    </p:extLst>
  </p:cSld>
  <p:clrMapOvr>
    <a:masterClrMapping/>
  </p:clrMapOvr>
  <p:extLst>
    <p:ext uri="{DCECCB84-F9BA-43D5-87BE-67443E8EF086}">
      <p15:sldGuideLst xmlns:p15="http://schemas.microsoft.com/office/powerpoint/2012/main">
        <p15:guide id="1" orient="horz" pos="3672"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ight Pattern Content Blu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7E8F-5716-4A71-B64F-EC5A742B45D2}"/>
              </a:ext>
            </a:extLst>
          </p:cNvPr>
          <p:cNvSpPr>
            <a:spLocks noGrp="1"/>
          </p:cNvSpPr>
          <p:nvPr>
            <p:ph type="title" hasCustomPrompt="1"/>
          </p:nvPr>
        </p:nvSpPr>
        <p:spPr>
          <a:xfrm>
            <a:off x="762000" y="715961"/>
            <a:ext cx="6477000" cy="1189038"/>
          </a:xfrm>
          <a:prstGeom prst="rect">
            <a:avLst/>
          </a:prstGeom>
        </p:spPr>
        <p:txBody>
          <a:bodyPr anchor="t">
            <a:noAutofit/>
          </a:bodyPr>
          <a:lstStyle>
            <a:lvl1pPr>
              <a:spcBef>
                <a:spcPts val="1000"/>
              </a:spcBef>
              <a:defRPr sz="4000" b="1">
                <a:solidFill>
                  <a:schemeClr val="accent5"/>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762000" y="1905000"/>
            <a:ext cx="6477000" cy="3276600"/>
          </a:xfrm>
          <a:prstGeom prst="rect">
            <a:avLst/>
          </a:prstGeom>
        </p:spPr>
        <p:txBody>
          <a:bodyPr/>
          <a:lstStyle>
            <a:lvl1pPr marL="0" indent="0">
              <a:lnSpc>
                <a:spcPct val="100000"/>
              </a:lnSpc>
              <a:buNone/>
              <a:defRPr sz="1800" b="1">
                <a:solidFill>
                  <a:schemeClr val="bg1"/>
                </a:solidFill>
              </a:defRPr>
            </a:lvl1pPr>
            <a:lvl2pPr marL="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pic>
        <p:nvPicPr>
          <p:cNvPr id="5" name="Picture Placeholder 15" descr="Bright, colorful geometric pattern ">
            <a:extLst>
              <a:ext uri="{FF2B5EF4-FFF2-40B4-BE49-F238E27FC236}">
                <a16:creationId xmlns:a16="http://schemas.microsoft.com/office/drawing/2014/main" id="{9E2B3BF6-B5D6-4D6F-84C6-0EE24AC7C14A}"/>
              </a:ext>
            </a:extLst>
          </p:cNvPr>
          <p:cNvPicPr>
            <a:picLocks noChangeAspect="1"/>
          </p:cNvPicPr>
          <p:nvPr userDrawn="1"/>
        </p:nvPicPr>
        <p:blipFill rotWithShape="1">
          <a:blip r:embed="rId2"/>
          <a:srcRect l="3" r="3"/>
          <a:stretch/>
        </p:blipFill>
        <p:spPr>
          <a:xfrm>
            <a:off x="7427166" y="0"/>
            <a:ext cx="4764834" cy="6858000"/>
          </a:xfrm>
          <a:prstGeom prst="rect">
            <a:avLst/>
          </a:prstGeom>
        </p:spPr>
      </p:pic>
    </p:spTree>
    <p:extLst>
      <p:ext uri="{BB962C8B-B14F-4D97-AF65-F5344CB8AC3E}">
        <p14:creationId xmlns:p14="http://schemas.microsoft.com/office/powerpoint/2010/main" val="39514284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7724906-4405-47F4-B533-7291B003B0A2}"/>
              </a:ext>
            </a:extLst>
          </p:cNvPr>
          <p:cNvSpPr>
            <a:spLocks noGrp="1"/>
          </p:cNvSpPr>
          <p:nvPr>
            <p:ph type="title" hasCustomPrompt="1"/>
          </p:nvPr>
        </p:nvSpPr>
        <p:spPr>
          <a:xfrm>
            <a:off x="1525301" y="1995467"/>
            <a:ext cx="9141397" cy="615553"/>
          </a:xfrm>
          <a:prstGeom prst="rect">
            <a:avLst/>
          </a:prstGeo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bg1"/>
                </a:solidFill>
                <a:effectLst/>
                <a:latin typeface="+mj-lt"/>
                <a:ea typeface="+mn-ea"/>
                <a:cs typeface="Segoe UI" pitchFamily="34" charset="0"/>
              </a:defRPr>
            </a:lvl1pPr>
          </a:lstStyle>
          <a:p>
            <a:r>
              <a:rPr lang="en-US" dirty="0"/>
              <a:t>Insert title here</a:t>
            </a:r>
          </a:p>
        </p:txBody>
      </p:sp>
      <p:sp>
        <p:nvSpPr>
          <p:cNvPr id="14" name="Text Placeholder 4">
            <a:extLst>
              <a:ext uri="{FF2B5EF4-FFF2-40B4-BE49-F238E27FC236}">
                <a16:creationId xmlns:a16="http://schemas.microsoft.com/office/drawing/2014/main" id="{1EEF53A4-35A6-4E43-B220-67DA381C5910}"/>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lnSpc>
                <a:spcPct val="100000"/>
              </a:lnSpc>
              <a:spcBef>
                <a:spcPts val="0"/>
              </a:spcBef>
              <a:spcAft>
                <a:spcPts val="0"/>
              </a:spcAft>
              <a:buFont typeface="Arial" panose="020B0604020202020204" pitchFamily="34" charset="0"/>
              <a:buNone/>
              <a:defRPr lang="en-US" sz="1800" kern="1200" dirty="0">
                <a:solidFill>
                  <a:schemeClr val="bg1"/>
                </a:solidFill>
                <a:latin typeface="+mn-lt"/>
                <a:ea typeface="+mn-ea"/>
                <a:cs typeface="+mn-cs"/>
              </a:defRPr>
            </a:lvl1pPr>
          </a:lstStyle>
          <a:p>
            <a:pPr lvl="0"/>
            <a:r>
              <a:rPr lang="en-US" dirty="0"/>
              <a:t>Insert content here</a:t>
            </a:r>
          </a:p>
        </p:txBody>
      </p:sp>
      <p:pic>
        <p:nvPicPr>
          <p:cNvPr id="6" name="Picture Placeholder 17" descr="Bright, colorful geometric pattern ">
            <a:extLst>
              <a:ext uri="{FF2B5EF4-FFF2-40B4-BE49-F238E27FC236}">
                <a16:creationId xmlns:a16="http://schemas.microsoft.com/office/drawing/2014/main" id="{9F278CC9-9968-40F5-B18F-B1D45BE36A49}"/>
              </a:ext>
            </a:extLst>
          </p:cNvPr>
          <p:cNvPicPr>
            <a:picLocks noChangeAspect="1"/>
          </p:cNvPicPr>
          <p:nvPr userDrawn="1"/>
        </p:nvPicPr>
        <p:blipFill rotWithShape="1">
          <a:blip r:embed="rId2"/>
          <a:srcRect t="390" b="390"/>
          <a:stretch/>
        </p:blipFill>
        <p:spPr>
          <a:xfrm>
            <a:off x="0" y="5999582"/>
            <a:ext cx="12192000" cy="858417"/>
          </a:xfrm>
          <a:prstGeom prst="rect">
            <a:avLst/>
          </a:prstGeom>
        </p:spPr>
      </p:pic>
    </p:spTree>
    <p:extLst>
      <p:ext uri="{BB962C8B-B14F-4D97-AF65-F5344CB8AC3E}">
        <p14:creationId xmlns:p14="http://schemas.microsoft.com/office/powerpoint/2010/main" val="495523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9690444"/>
      </p:ext>
    </p:extLst>
  </p:cSld>
  <p:clrMap bg1="dk1" tx1="lt1" bg2="dk2" tx2="lt2" accent1="accent1" accent2="accent2" accent3="accent3" accent4="accent4" accent5="accent5" accent6="accent6" hlink="hlink" folHlink="folHlink"/>
  <p:sldLayoutIdLst>
    <p:sldLayoutId id="2147483689" r:id="rId1"/>
    <p:sldLayoutId id="2147483699" r:id="rId2"/>
    <p:sldLayoutId id="2147483700" r:id="rId3"/>
    <p:sldLayoutId id="2147483691" r:id="rId4"/>
    <p:sldLayoutId id="2147483701" r:id="rId5"/>
    <p:sldLayoutId id="2147483706" r:id="rId6"/>
    <p:sldLayoutId id="2147483702" r:id="rId7"/>
    <p:sldLayoutId id="2147483704" r:id="rId8"/>
    <p:sldLayoutId id="2147483690" r:id="rId9"/>
    <p:sldLayoutId id="2147483708" r:id="rId10"/>
    <p:sldLayoutId id="2147483709"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hyperlink" Target="http://www.creative-interventions.or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D2DB031-9003-4F74-A88F-FE2A2ABABC72}"/>
              </a:ext>
            </a:extLst>
          </p:cNvPr>
          <p:cNvSpPr>
            <a:spLocks noGrp="1" noChangeArrowheads="1"/>
          </p:cNvSpPr>
          <p:nvPr>
            <p:ph type="title"/>
          </p:nvPr>
        </p:nvSpPr>
        <p:spPr>
          <a:xfrm>
            <a:off x="5083440" y="2365078"/>
            <a:ext cx="6930760" cy="1348912"/>
          </a:xfrm>
        </p:spPr>
        <p:txBody>
          <a:bodyPr anchor="ctr">
            <a:noAutofit/>
          </a:bodyPr>
          <a:lstStyle/>
          <a:p>
            <a:r>
              <a:rPr lang="en-US" altLang="en-US" sz="4800" dirty="0"/>
              <a:t>Restorative Conflict &amp; Communication Skills </a:t>
            </a:r>
          </a:p>
        </p:txBody>
      </p:sp>
      <p:pic>
        <p:nvPicPr>
          <p:cNvPr id="5" name="Picture 4" descr="Text&#10;&#10;Description automatically generated">
            <a:extLst>
              <a:ext uri="{FF2B5EF4-FFF2-40B4-BE49-F238E27FC236}">
                <a16:creationId xmlns:a16="http://schemas.microsoft.com/office/drawing/2014/main" id="{CEB1013C-57C5-38F7-030E-11FFC1AADB8A}"/>
              </a:ext>
            </a:extLst>
          </p:cNvPr>
          <p:cNvPicPr>
            <a:picLocks noChangeAspect="1"/>
          </p:cNvPicPr>
          <p:nvPr/>
        </p:nvPicPr>
        <p:blipFill>
          <a:blip r:embed="rId3"/>
          <a:stretch>
            <a:fillRect/>
          </a:stretch>
        </p:blipFill>
        <p:spPr>
          <a:xfrm>
            <a:off x="10437928" y="179517"/>
            <a:ext cx="1567806" cy="686199"/>
          </a:xfrm>
          <a:prstGeom prst="rect">
            <a:avLst/>
          </a:prstGeom>
        </p:spPr>
      </p:pic>
      <p:sp>
        <p:nvSpPr>
          <p:cNvPr id="6" name="Text Placeholder 5">
            <a:extLst>
              <a:ext uri="{FF2B5EF4-FFF2-40B4-BE49-F238E27FC236}">
                <a16:creationId xmlns:a16="http://schemas.microsoft.com/office/drawing/2014/main" id="{472CEE8D-FD8E-81D4-500A-C2CAEC4AF4EC}"/>
              </a:ext>
            </a:extLst>
          </p:cNvPr>
          <p:cNvSpPr txBox="1">
            <a:spLocks/>
          </p:cNvSpPr>
          <p:nvPr/>
        </p:nvSpPr>
        <p:spPr>
          <a:xfrm>
            <a:off x="4905640" y="3713990"/>
            <a:ext cx="6930760" cy="52056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None/>
            </a:pPr>
            <a:r>
              <a:rPr lang="en-US" altLang="en-US" sz="2400" b="1" dirty="0">
                <a:solidFill>
                  <a:schemeClr val="accent1"/>
                </a:solidFill>
              </a:rPr>
              <a:t>Responding in the Moment – </a:t>
            </a:r>
          </a:p>
          <a:p>
            <a:pPr marL="0" indent="0" algn="ctr" fontAlgn="auto">
              <a:spcAft>
                <a:spcPts val="0"/>
              </a:spcAft>
              <a:buNone/>
            </a:pPr>
            <a:r>
              <a:rPr lang="en-US" altLang="en-US" sz="2400" b="1" dirty="0">
                <a:solidFill>
                  <a:schemeClr val="accent1"/>
                </a:solidFill>
              </a:rPr>
              <a:t>Addressing Bias and Racism </a:t>
            </a:r>
          </a:p>
          <a:p>
            <a:pPr marL="0" indent="0" algn="ctr" fontAlgn="auto">
              <a:spcAft>
                <a:spcPts val="0"/>
              </a:spcAft>
              <a:buNone/>
            </a:pPr>
            <a:endParaRPr lang="en-US" altLang="en-US" sz="900" dirty="0"/>
          </a:p>
          <a:p>
            <a:pPr marL="0" indent="0" algn="ctr" fontAlgn="auto">
              <a:spcAft>
                <a:spcPts val="0"/>
              </a:spcAft>
              <a:buNone/>
            </a:pPr>
            <a:r>
              <a:rPr lang="en-US" sz="1400" dirty="0"/>
              <a:t>Hanan Ahmed, Restorative Practices Specialist | Restorative Practices @ Penn</a:t>
            </a:r>
          </a:p>
        </p:txBody>
      </p:sp>
    </p:spTree>
    <p:extLst>
      <p:ext uri="{BB962C8B-B14F-4D97-AF65-F5344CB8AC3E}">
        <p14:creationId xmlns:p14="http://schemas.microsoft.com/office/powerpoint/2010/main" val="15432652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7155E1D-F4AD-41A7-B948-E2D246CCFE8A}"/>
              </a:ext>
            </a:extLst>
          </p:cNvPr>
          <p:cNvSpPr>
            <a:spLocks noGrp="1"/>
          </p:cNvSpPr>
          <p:nvPr>
            <p:ph type="body" sz="quarter" idx="12"/>
          </p:nvPr>
        </p:nvSpPr>
        <p:spPr>
          <a:xfrm>
            <a:off x="1662545" y="1889104"/>
            <a:ext cx="9004153" cy="3514168"/>
          </a:xfrm>
        </p:spPr>
        <p:txBody>
          <a:bodyPr vert="horz" wrap="square" lIns="0" tIns="0" rIns="0" bIns="0" rtlCol="0" anchor="t">
            <a:noAutofit/>
          </a:bodyPr>
          <a:lstStyle/>
          <a:p>
            <a:r>
              <a:rPr lang="en-US" dirty="0"/>
              <a:t>How do we receive feedback and make amends?</a:t>
            </a:r>
          </a:p>
          <a:p>
            <a:endParaRPr lang="en-US" dirty="0"/>
          </a:p>
          <a:p>
            <a:endParaRPr lang="en-US" dirty="0"/>
          </a:p>
          <a:p>
            <a:r>
              <a:rPr lang="en-US" sz="3600" i="1" dirty="0"/>
              <a:t>When someone raises a concern with you or makes you aware that you’ve caused harm, your need is to learn and grow, to be accountable</a:t>
            </a:r>
            <a:endParaRPr lang="en-US" sz="3600" dirty="0"/>
          </a:p>
        </p:txBody>
      </p:sp>
      <p:sp>
        <p:nvSpPr>
          <p:cNvPr id="2" name="Title 1">
            <a:extLst>
              <a:ext uri="{FF2B5EF4-FFF2-40B4-BE49-F238E27FC236}">
                <a16:creationId xmlns:a16="http://schemas.microsoft.com/office/drawing/2014/main" id="{A129F5D7-0C87-5340-29C7-42269F719372}"/>
              </a:ext>
            </a:extLst>
          </p:cNvPr>
          <p:cNvSpPr txBox="1">
            <a:spLocks/>
          </p:cNvSpPr>
          <p:nvPr/>
        </p:nvSpPr>
        <p:spPr>
          <a:xfrm>
            <a:off x="1525301" y="907186"/>
            <a:ext cx="9141397" cy="830997"/>
          </a:xfrm>
          <a:prstGeom prst="rect">
            <a:avLst/>
          </a:prstGeo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tx1"/>
                </a:solidFill>
                <a:effectLst/>
                <a:latin typeface="+mj-lt"/>
                <a:ea typeface="+mn-ea"/>
                <a:cs typeface="Segoe UI" pitchFamily="34" charset="0"/>
              </a:defRPr>
            </a:lvl1pPr>
          </a:lstStyle>
          <a:p>
            <a:pPr fontAlgn="auto">
              <a:spcAft>
                <a:spcPts val="0"/>
              </a:spcAft>
            </a:pPr>
            <a:r>
              <a:rPr lang="en-US" sz="5400" dirty="0"/>
              <a:t>Meaningful Accountability </a:t>
            </a:r>
          </a:p>
        </p:txBody>
      </p:sp>
    </p:spTree>
    <p:extLst>
      <p:ext uri="{BB962C8B-B14F-4D97-AF65-F5344CB8AC3E}">
        <p14:creationId xmlns:p14="http://schemas.microsoft.com/office/powerpoint/2010/main" val="7599799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1DD48-A35F-00F8-2AD8-15183F8B2B4A}"/>
              </a:ext>
            </a:extLst>
          </p:cNvPr>
          <p:cNvSpPr>
            <a:spLocks noGrp="1"/>
          </p:cNvSpPr>
          <p:nvPr>
            <p:ph type="title"/>
          </p:nvPr>
        </p:nvSpPr>
        <p:spPr/>
        <p:txBody>
          <a:bodyPr/>
          <a:lstStyle/>
          <a:p>
            <a:r>
              <a:rPr lang="en-US" dirty="0">
                <a:solidFill>
                  <a:schemeClr val="bg1"/>
                </a:solidFill>
              </a:rPr>
              <a:t>Meaningful Accountability </a:t>
            </a:r>
          </a:p>
        </p:txBody>
      </p:sp>
      <p:sp>
        <p:nvSpPr>
          <p:cNvPr id="3" name="Text Placeholder 2">
            <a:extLst>
              <a:ext uri="{FF2B5EF4-FFF2-40B4-BE49-F238E27FC236}">
                <a16:creationId xmlns:a16="http://schemas.microsoft.com/office/drawing/2014/main" id="{6A6E2951-F3CC-A556-7297-62AED7CCB90B}"/>
              </a:ext>
            </a:extLst>
          </p:cNvPr>
          <p:cNvSpPr>
            <a:spLocks noGrp="1"/>
          </p:cNvSpPr>
          <p:nvPr>
            <p:ph type="body" sz="quarter" idx="11"/>
          </p:nvPr>
        </p:nvSpPr>
        <p:spPr/>
        <p:txBody>
          <a:bodyPr/>
          <a:lstStyle/>
          <a:p>
            <a:r>
              <a:rPr lang="en-US" sz="2400" dirty="0"/>
              <a:t>What accountability does not look like:</a:t>
            </a:r>
          </a:p>
        </p:txBody>
      </p:sp>
      <p:sp>
        <p:nvSpPr>
          <p:cNvPr id="8" name="Hexagon 7">
            <a:extLst>
              <a:ext uri="{FF2B5EF4-FFF2-40B4-BE49-F238E27FC236}">
                <a16:creationId xmlns:a16="http://schemas.microsoft.com/office/drawing/2014/main" id="{8D433121-CE86-D3E7-2BF9-1F9757F11996}"/>
              </a:ext>
            </a:extLst>
          </p:cNvPr>
          <p:cNvSpPr/>
          <p:nvPr/>
        </p:nvSpPr>
        <p:spPr>
          <a:xfrm>
            <a:off x="60748" y="2141470"/>
            <a:ext cx="3286113" cy="2717705"/>
          </a:xfrm>
          <a:prstGeom prst="hexagon">
            <a:avLst/>
          </a:prstGeom>
          <a:solidFill>
            <a:schemeClr val="accent1">
              <a:lumMod val="7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Gaslighting</a:t>
            </a:r>
            <a:endParaRPr lang="en-US" b="1" dirty="0"/>
          </a:p>
          <a:p>
            <a:pPr algn="ctr"/>
            <a:endParaRPr lang="en-US" b="1" dirty="0"/>
          </a:p>
          <a:p>
            <a:pPr algn="ctr"/>
            <a:r>
              <a:rPr lang="en-US" dirty="0"/>
              <a:t>“It was a compliment”</a:t>
            </a:r>
          </a:p>
          <a:p>
            <a:pPr algn="ctr"/>
            <a:endParaRPr lang="en-US" dirty="0"/>
          </a:p>
          <a:p>
            <a:pPr algn="ctr"/>
            <a:r>
              <a:rPr lang="en-US" dirty="0"/>
              <a:t>“You misunderstood”</a:t>
            </a:r>
          </a:p>
        </p:txBody>
      </p:sp>
      <p:sp>
        <p:nvSpPr>
          <p:cNvPr id="9" name="Hexagon 8">
            <a:extLst>
              <a:ext uri="{FF2B5EF4-FFF2-40B4-BE49-F238E27FC236}">
                <a16:creationId xmlns:a16="http://schemas.microsoft.com/office/drawing/2014/main" id="{544CED8C-AB95-90C3-2DB4-DFEB8AE7128C}"/>
              </a:ext>
            </a:extLst>
          </p:cNvPr>
          <p:cNvSpPr/>
          <p:nvPr/>
        </p:nvSpPr>
        <p:spPr>
          <a:xfrm>
            <a:off x="3135842" y="3068895"/>
            <a:ext cx="3286113" cy="2717705"/>
          </a:xfrm>
          <a:prstGeom prst="hexagon">
            <a:avLst/>
          </a:prstGeom>
          <a:solidFill>
            <a:schemeClr val="accent3">
              <a:lumMod val="7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Minimizing</a:t>
            </a:r>
            <a:endParaRPr lang="en-US" b="1" dirty="0"/>
          </a:p>
          <a:p>
            <a:pPr algn="ctr"/>
            <a:endParaRPr lang="en-US" b="1" dirty="0"/>
          </a:p>
          <a:p>
            <a:pPr algn="ctr"/>
            <a:r>
              <a:rPr lang="en-US" dirty="0"/>
              <a:t>“You are too sensitive - can’t you take a joke?” </a:t>
            </a:r>
          </a:p>
          <a:p>
            <a:pPr algn="ctr"/>
            <a:endParaRPr lang="en-US" dirty="0"/>
          </a:p>
          <a:p>
            <a:pPr algn="ctr"/>
            <a:r>
              <a:rPr lang="en-US" dirty="0"/>
              <a:t>“I talk to everyone like that”</a:t>
            </a:r>
            <a:endParaRPr lang="en-US" b="1" dirty="0"/>
          </a:p>
        </p:txBody>
      </p:sp>
      <p:sp>
        <p:nvSpPr>
          <p:cNvPr id="10" name="Hexagon 9">
            <a:extLst>
              <a:ext uri="{FF2B5EF4-FFF2-40B4-BE49-F238E27FC236}">
                <a16:creationId xmlns:a16="http://schemas.microsoft.com/office/drawing/2014/main" id="{DB489A4F-03A4-F07C-DCE6-E01E64AD5274}"/>
              </a:ext>
            </a:extLst>
          </p:cNvPr>
          <p:cNvSpPr/>
          <p:nvPr/>
        </p:nvSpPr>
        <p:spPr>
          <a:xfrm>
            <a:off x="6128340" y="1930441"/>
            <a:ext cx="3286113" cy="2717705"/>
          </a:xfrm>
          <a:prstGeom prst="hexagon">
            <a:avLst/>
          </a:prstGeom>
          <a:solidFill>
            <a:srgbClr val="00194F"/>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Identity Violation</a:t>
            </a:r>
          </a:p>
          <a:p>
            <a:pPr algn="ctr"/>
            <a:endParaRPr lang="en-US" sz="1100" b="1" dirty="0"/>
          </a:p>
          <a:p>
            <a:pPr algn="ctr"/>
            <a:r>
              <a:rPr lang="en-US" dirty="0"/>
              <a:t>“I’m not that kind of person”</a:t>
            </a:r>
          </a:p>
          <a:p>
            <a:pPr algn="ctr"/>
            <a:endParaRPr lang="en-US" sz="900" dirty="0"/>
          </a:p>
          <a:p>
            <a:pPr algn="ctr"/>
            <a:r>
              <a:rPr lang="en-US" dirty="0"/>
              <a:t>“Are trying to ruin my reputation?”</a:t>
            </a:r>
          </a:p>
          <a:p>
            <a:pPr algn="ctr"/>
            <a:endParaRPr lang="en-US" dirty="0"/>
          </a:p>
        </p:txBody>
      </p:sp>
      <p:sp>
        <p:nvSpPr>
          <p:cNvPr id="14" name="Hexagon 13">
            <a:extLst>
              <a:ext uri="{FF2B5EF4-FFF2-40B4-BE49-F238E27FC236}">
                <a16:creationId xmlns:a16="http://schemas.microsoft.com/office/drawing/2014/main" id="{F5E933A7-71B2-939F-A7E2-440738296549}"/>
              </a:ext>
            </a:extLst>
          </p:cNvPr>
          <p:cNvSpPr/>
          <p:nvPr/>
        </p:nvSpPr>
        <p:spPr>
          <a:xfrm>
            <a:off x="9076872" y="3210304"/>
            <a:ext cx="3115128" cy="2576296"/>
          </a:xfrm>
          <a:prstGeom prst="hexagon">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ALL THE ABOVE</a:t>
            </a:r>
            <a:endParaRPr lang="en-US" b="1" dirty="0"/>
          </a:p>
          <a:p>
            <a:pPr algn="ctr"/>
            <a:endParaRPr lang="en-US" b="1" dirty="0"/>
          </a:p>
          <a:p>
            <a:pPr algn="ctr"/>
            <a:r>
              <a:rPr lang="en-US" dirty="0"/>
              <a:t>“My best friend is X, so I am definitely not biased”</a:t>
            </a:r>
            <a:endParaRPr lang="en-US" b="1" dirty="0"/>
          </a:p>
        </p:txBody>
      </p:sp>
      <p:pic>
        <p:nvPicPr>
          <p:cNvPr id="15" name="Picture 14" descr="Text&#10;&#10;Description automatically generated">
            <a:extLst>
              <a:ext uri="{FF2B5EF4-FFF2-40B4-BE49-F238E27FC236}">
                <a16:creationId xmlns:a16="http://schemas.microsoft.com/office/drawing/2014/main" id="{7A99F6D9-6311-3CF8-90FE-818580C2304F}"/>
              </a:ext>
            </a:extLst>
          </p:cNvPr>
          <p:cNvPicPr>
            <a:picLocks noChangeAspect="1"/>
          </p:cNvPicPr>
          <p:nvPr/>
        </p:nvPicPr>
        <p:blipFill>
          <a:blip r:embed="rId3"/>
          <a:stretch>
            <a:fillRect/>
          </a:stretch>
        </p:blipFill>
        <p:spPr>
          <a:xfrm>
            <a:off x="10437928" y="179517"/>
            <a:ext cx="1567806" cy="686199"/>
          </a:xfrm>
          <a:prstGeom prst="rect">
            <a:avLst/>
          </a:prstGeom>
        </p:spPr>
      </p:pic>
    </p:spTree>
    <p:extLst>
      <p:ext uri="{BB962C8B-B14F-4D97-AF65-F5344CB8AC3E}">
        <p14:creationId xmlns:p14="http://schemas.microsoft.com/office/powerpoint/2010/main" val="3653193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1262CD5-AD01-42E3-9173-97C12BB0D9B8}"/>
              </a:ext>
            </a:extLst>
          </p:cNvPr>
          <p:cNvSpPr>
            <a:spLocks noGrp="1"/>
          </p:cNvSpPr>
          <p:nvPr>
            <p:ph type="title"/>
          </p:nvPr>
        </p:nvSpPr>
        <p:spPr>
          <a:xfrm>
            <a:off x="5088230" y="2245116"/>
            <a:ext cx="6477000" cy="3025142"/>
          </a:xfrm>
        </p:spPr>
        <p:txBody>
          <a:bodyPr>
            <a:normAutofit fontScale="90000"/>
          </a:bodyPr>
          <a:lstStyle/>
          <a:p>
            <a:r>
              <a:rPr lang="en-US" dirty="0"/>
              <a:t>Fear</a:t>
            </a:r>
            <a:br>
              <a:rPr lang="en-US" dirty="0"/>
            </a:br>
            <a:r>
              <a:rPr lang="en-US" dirty="0"/>
              <a:t>Anxiety</a:t>
            </a:r>
            <a:br>
              <a:rPr lang="en-US" dirty="0"/>
            </a:br>
            <a:r>
              <a:rPr lang="en-US" dirty="0"/>
              <a:t>Shame</a:t>
            </a:r>
            <a:br>
              <a:rPr lang="en-US" dirty="0"/>
            </a:br>
            <a:r>
              <a:rPr lang="en-US" dirty="0"/>
              <a:t>Guilt</a:t>
            </a:r>
            <a:br>
              <a:rPr lang="en-US" dirty="0"/>
            </a:br>
            <a:r>
              <a:rPr lang="en-US" dirty="0"/>
              <a:t>Identity &amp; Cognitive Dissonance</a:t>
            </a:r>
          </a:p>
        </p:txBody>
      </p:sp>
      <p:sp>
        <p:nvSpPr>
          <p:cNvPr id="7" name="Title 1">
            <a:extLst>
              <a:ext uri="{FF2B5EF4-FFF2-40B4-BE49-F238E27FC236}">
                <a16:creationId xmlns:a16="http://schemas.microsoft.com/office/drawing/2014/main" id="{8805651D-8EAA-D034-0426-60D627488E78}"/>
              </a:ext>
            </a:extLst>
          </p:cNvPr>
          <p:cNvSpPr txBox="1">
            <a:spLocks/>
          </p:cNvSpPr>
          <p:nvPr/>
        </p:nvSpPr>
        <p:spPr>
          <a:xfrm>
            <a:off x="5088230" y="492940"/>
            <a:ext cx="6477000" cy="646332"/>
          </a:xfrm>
          <a:prstGeom prst="rect">
            <a:avLst/>
          </a:prstGeom>
        </p:spPr>
        <p:txBody>
          <a:bodyPr anchor="t">
            <a:normAutofit/>
          </a:bodyPr>
          <a:lstStyle>
            <a:lvl1pPr algn="l" defTabSz="914400" rtl="0" eaLnBrk="1" latinLnBrk="0" hangingPunct="1">
              <a:lnSpc>
                <a:spcPct val="90000"/>
              </a:lnSpc>
              <a:spcBef>
                <a:spcPts val="1000"/>
              </a:spcBef>
              <a:buNone/>
              <a:defRPr sz="4000" b="1" kern="1200" spc="-50" baseline="0">
                <a:solidFill>
                  <a:schemeClr val="accent1"/>
                </a:solidFill>
                <a:latin typeface="+mj-lt"/>
                <a:ea typeface="+mj-ea"/>
                <a:cs typeface="+mj-cs"/>
              </a:defRPr>
            </a:lvl1pPr>
          </a:lstStyle>
          <a:p>
            <a:pPr fontAlgn="auto">
              <a:spcAft>
                <a:spcPts val="0"/>
              </a:spcAft>
            </a:pPr>
            <a:r>
              <a:rPr lang="en-US">
                <a:solidFill>
                  <a:schemeClr val="bg1"/>
                </a:solidFill>
              </a:rPr>
              <a:t>Meaningful Accountability </a:t>
            </a:r>
            <a:endParaRPr lang="en-US" dirty="0">
              <a:solidFill>
                <a:schemeClr val="bg1"/>
              </a:solidFill>
            </a:endParaRPr>
          </a:p>
        </p:txBody>
      </p:sp>
      <p:pic>
        <p:nvPicPr>
          <p:cNvPr id="8" name="Picture 7" descr="Text&#10;&#10;Description automatically generated">
            <a:extLst>
              <a:ext uri="{FF2B5EF4-FFF2-40B4-BE49-F238E27FC236}">
                <a16:creationId xmlns:a16="http://schemas.microsoft.com/office/drawing/2014/main" id="{A6AFB6D6-C3E5-6CF4-8DD3-684C808D837C}"/>
              </a:ext>
            </a:extLst>
          </p:cNvPr>
          <p:cNvPicPr>
            <a:picLocks noChangeAspect="1"/>
          </p:cNvPicPr>
          <p:nvPr/>
        </p:nvPicPr>
        <p:blipFill>
          <a:blip r:embed="rId2"/>
          <a:stretch>
            <a:fillRect/>
          </a:stretch>
        </p:blipFill>
        <p:spPr>
          <a:xfrm>
            <a:off x="10371021" y="6000519"/>
            <a:ext cx="1567806" cy="686199"/>
          </a:xfrm>
          <a:prstGeom prst="rect">
            <a:avLst/>
          </a:prstGeom>
        </p:spPr>
      </p:pic>
      <p:sp>
        <p:nvSpPr>
          <p:cNvPr id="9" name="Text Placeholder 2">
            <a:extLst>
              <a:ext uri="{FF2B5EF4-FFF2-40B4-BE49-F238E27FC236}">
                <a16:creationId xmlns:a16="http://schemas.microsoft.com/office/drawing/2014/main" id="{52A491F1-12A1-342E-06A0-312F7D080E57}"/>
              </a:ext>
            </a:extLst>
          </p:cNvPr>
          <p:cNvSpPr>
            <a:spLocks noGrp="1"/>
          </p:cNvSpPr>
          <p:nvPr>
            <p:ph type="body" sz="quarter" idx="11"/>
          </p:nvPr>
        </p:nvSpPr>
        <p:spPr>
          <a:xfrm>
            <a:off x="5088230" y="1139272"/>
            <a:ext cx="3090261" cy="927425"/>
          </a:xfrm>
        </p:spPr>
        <p:txBody>
          <a:bodyPr/>
          <a:lstStyle/>
          <a:p>
            <a:r>
              <a:rPr lang="en-US" sz="2400" b="0" dirty="0"/>
              <a:t>Why is it so difficult?</a:t>
            </a:r>
          </a:p>
        </p:txBody>
      </p:sp>
    </p:spTree>
    <p:extLst>
      <p:ext uri="{BB962C8B-B14F-4D97-AF65-F5344CB8AC3E}">
        <p14:creationId xmlns:p14="http://schemas.microsoft.com/office/powerpoint/2010/main" val="3947833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202AD8E-4C7C-4A1B-89B1-9A0997F4F30E}"/>
              </a:ext>
            </a:extLst>
          </p:cNvPr>
          <p:cNvSpPr>
            <a:spLocks noGrp="1"/>
          </p:cNvSpPr>
          <p:nvPr>
            <p:ph type="title"/>
          </p:nvPr>
        </p:nvSpPr>
        <p:spPr>
          <a:xfrm>
            <a:off x="762000" y="715964"/>
            <a:ext cx="10591800" cy="646332"/>
          </a:xfrm>
        </p:spPr>
        <p:txBody>
          <a:bodyPr>
            <a:normAutofit/>
          </a:bodyPr>
          <a:lstStyle/>
          <a:p>
            <a:r>
              <a:rPr lang="en-US" b="1" kern="1200">
                <a:latin typeface="+mj-lt"/>
                <a:ea typeface="+mj-ea"/>
                <a:cs typeface="+mj-cs"/>
              </a:rPr>
              <a:t>Meaningful Accountability</a:t>
            </a:r>
          </a:p>
        </p:txBody>
      </p:sp>
      <p:sp>
        <p:nvSpPr>
          <p:cNvPr id="5" name="Text Placeholder 2">
            <a:extLst>
              <a:ext uri="{FF2B5EF4-FFF2-40B4-BE49-F238E27FC236}">
                <a16:creationId xmlns:a16="http://schemas.microsoft.com/office/drawing/2014/main" id="{927CCE35-EE98-C6ED-98D7-B1E6F373D09D}"/>
              </a:ext>
            </a:extLst>
          </p:cNvPr>
          <p:cNvSpPr txBox="1">
            <a:spLocks/>
          </p:cNvSpPr>
          <p:nvPr/>
        </p:nvSpPr>
        <p:spPr>
          <a:xfrm>
            <a:off x="762000" y="1432562"/>
            <a:ext cx="10667999" cy="1158237"/>
          </a:xfrm>
          <a:prstGeom prst="rect">
            <a:avLst/>
          </a:prstGeom>
        </p:spPr>
        <p:txBody>
          <a:bodyPr>
            <a:normAutofit/>
          </a:bodyPr>
          <a:lstStyle>
            <a:lvl1pPr marL="0" indent="0" algn="l" defTabSz="914400" rtl="0" eaLnBrk="1" latinLnBrk="0" hangingPunct="1">
              <a:lnSpc>
                <a:spcPct val="100000"/>
              </a:lnSpc>
              <a:spcBef>
                <a:spcPts val="1000"/>
              </a:spcBef>
              <a:buFont typeface="Arial" panose="020B0604020202020204" pitchFamily="34" charset="0"/>
              <a:buNone/>
              <a:defRPr sz="1800" b="1" kern="1200">
                <a:solidFill>
                  <a:schemeClr val="bg1"/>
                </a:solidFill>
                <a:latin typeface="+mn-lt"/>
                <a:ea typeface="+mn-ea"/>
                <a:cs typeface="+mn-cs"/>
              </a:defRPr>
            </a:lvl1pPr>
            <a:lvl2pPr marL="228600" indent="-228600" algn="l" defTabSz="914400" rtl="0" eaLnBrk="1" latinLnBrk="0" hangingPunct="1">
              <a:lnSpc>
                <a:spcPct val="100000"/>
              </a:lnSpc>
              <a:spcBef>
                <a:spcPts val="1000"/>
              </a:spcBef>
              <a:buFont typeface="Arial" panose="020B0604020202020204" pitchFamily="34" charset="0"/>
              <a:buChar char="•"/>
              <a:defRPr sz="1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US" b="0"/>
              <a:t>Necessary Steps for Accountability </a:t>
            </a:r>
          </a:p>
        </p:txBody>
      </p:sp>
      <p:graphicFrame>
        <p:nvGraphicFramePr>
          <p:cNvPr id="8" name="Text Placeholder 1">
            <a:extLst>
              <a:ext uri="{FF2B5EF4-FFF2-40B4-BE49-F238E27FC236}">
                <a16:creationId xmlns:a16="http://schemas.microsoft.com/office/drawing/2014/main" id="{B7ED8EB4-F204-F363-4777-B7C624ECA6C9}"/>
              </a:ext>
            </a:extLst>
          </p:cNvPr>
          <p:cNvGraphicFramePr/>
          <p:nvPr>
            <p:extLst>
              <p:ext uri="{D42A27DB-BD31-4B8C-83A1-F6EECF244321}">
                <p14:modId xmlns:p14="http://schemas.microsoft.com/office/powerpoint/2010/main" val="3331200435"/>
              </p:ext>
            </p:extLst>
          </p:nvPr>
        </p:nvGraphicFramePr>
        <p:xfrm>
          <a:off x="757381" y="2591662"/>
          <a:ext cx="10667999" cy="28337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 name="Picture 12" descr="Text&#10;&#10;Description automatically generated">
            <a:extLst>
              <a:ext uri="{FF2B5EF4-FFF2-40B4-BE49-F238E27FC236}">
                <a16:creationId xmlns:a16="http://schemas.microsoft.com/office/drawing/2014/main" id="{0F49829F-B9B4-8340-147B-0F270E26124B}"/>
              </a:ext>
            </a:extLst>
          </p:cNvPr>
          <p:cNvPicPr>
            <a:picLocks noChangeAspect="1"/>
          </p:cNvPicPr>
          <p:nvPr/>
        </p:nvPicPr>
        <p:blipFill>
          <a:blip r:embed="rId8"/>
          <a:stretch>
            <a:fillRect/>
          </a:stretch>
        </p:blipFill>
        <p:spPr>
          <a:xfrm>
            <a:off x="10437928" y="179517"/>
            <a:ext cx="1567806" cy="686199"/>
          </a:xfrm>
          <a:prstGeom prst="rect">
            <a:avLst/>
          </a:prstGeom>
        </p:spPr>
      </p:pic>
      <p:sp>
        <p:nvSpPr>
          <p:cNvPr id="17" name="TextBox 16">
            <a:extLst>
              <a:ext uri="{FF2B5EF4-FFF2-40B4-BE49-F238E27FC236}">
                <a16:creationId xmlns:a16="http://schemas.microsoft.com/office/drawing/2014/main" id="{BD2E2116-5998-C470-623F-6FF9A796958D}"/>
              </a:ext>
            </a:extLst>
          </p:cNvPr>
          <p:cNvSpPr txBox="1"/>
          <p:nvPr/>
        </p:nvSpPr>
        <p:spPr>
          <a:xfrm>
            <a:off x="334537" y="6452780"/>
            <a:ext cx="11671197" cy="369332"/>
          </a:xfrm>
          <a:prstGeom prst="rect">
            <a:avLst/>
          </a:prstGeom>
          <a:noFill/>
        </p:spPr>
        <p:txBody>
          <a:bodyPr wrap="square" rtlCol="0">
            <a:spAutoFit/>
          </a:bodyPr>
          <a:lstStyle/>
          <a:p>
            <a:r>
              <a:rPr lang="en-US" sz="900" dirty="0">
                <a:solidFill>
                  <a:schemeClr val="bg1"/>
                </a:solidFill>
                <a:latin typeface="+mn-lt"/>
              </a:rPr>
              <a:t>See the </a:t>
            </a:r>
            <a:r>
              <a:rPr lang="en-US" sz="900" i="1" dirty="0">
                <a:solidFill>
                  <a:schemeClr val="bg1"/>
                </a:solidFill>
                <a:latin typeface="+mn-lt"/>
              </a:rPr>
              <a:t>Creative interventions: Tools for everyday people to end violence, </a:t>
            </a:r>
            <a:r>
              <a:rPr lang="en-US" sz="900" dirty="0">
                <a:solidFill>
                  <a:schemeClr val="bg1"/>
                </a:solidFill>
                <a:latin typeface="+mn-lt"/>
              </a:rPr>
              <a:t>(http://www.creative-interventions.org</a:t>
            </a:r>
            <a:r>
              <a:rPr lang="en-US" sz="900" dirty="0">
                <a:solidFill>
                  <a:schemeClr val="bg1"/>
                </a:solidFill>
                <a:latin typeface="+mn-lt"/>
                <a:hlinkClick r:id="rId9">
                  <a:extLst>
                    <a:ext uri="{A12FA001-AC4F-418D-AE19-62706E023703}">
                      <ahyp:hlinkClr xmlns:ahyp="http://schemas.microsoft.com/office/drawing/2018/hyperlinkcolor" val="tx"/>
                    </a:ext>
                  </a:extLst>
                </a:hlinkClick>
              </a:rPr>
              <a:t>),</a:t>
            </a:r>
          </a:p>
          <a:p>
            <a:r>
              <a:rPr lang="en-US" sz="900" dirty="0">
                <a:solidFill>
                  <a:schemeClr val="bg1"/>
                </a:solidFill>
                <a:latin typeface="+mn-lt"/>
              </a:rPr>
              <a:t>Mia Mingus’ “How to Give a Genuine Apology,” and</a:t>
            </a:r>
            <a:r>
              <a:rPr lang="en-US" sz="900" i="1" dirty="0">
                <a:solidFill>
                  <a:schemeClr val="bg1"/>
                </a:solidFill>
                <a:latin typeface="+mn-lt"/>
              </a:rPr>
              <a:t> Until We Reckon</a:t>
            </a:r>
            <a:r>
              <a:rPr lang="en-US" sz="900" dirty="0">
                <a:solidFill>
                  <a:schemeClr val="bg1"/>
                </a:solidFill>
                <a:latin typeface="+mn-lt"/>
              </a:rPr>
              <a:t>, by Danielle </a:t>
            </a:r>
            <a:r>
              <a:rPr lang="en-US" sz="900" dirty="0" err="1">
                <a:solidFill>
                  <a:schemeClr val="bg1"/>
                </a:solidFill>
                <a:latin typeface="+mn-lt"/>
              </a:rPr>
              <a:t>Sered</a:t>
            </a:r>
            <a:r>
              <a:rPr lang="en-US" sz="900" dirty="0">
                <a:solidFill>
                  <a:schemeClr val="bg1"/>
                </a:solidFill>
                <a:latin typeface="+mn-lt"/>
              </a:rPr>
              <a:t> for more information about meaningful accountability​</a:t>
            </a:r>
          </a:p>
        </p:txBody>
      </p:sp>
    </p:spTree>
    <p:extLst>
      <p:ext uri="{BB962C8B-B14F-4D97-AF65-F5344CB8AC3E}">
        <p14:creationId xmlns:p14="http://schemas.microsoft.com/office/powerpoint/2010/main" val="1430663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A1F3B608-B797-6B1F-70AD-E32A739079D6}"/>
              </a:ext>
            </a:extLst>
          </p:cNvPr>
          <p:cNvSpPr txBox="1">
            <a:spLocks noChangeArrowheads="1"/>
          </p:cNvSpPr>
          <p:nvPr/>
        </p:nvSpPr>
        <p:spPr>
          <a:xfrm>
            <a:off x="186266" y="191260"/>
            <a:ext cx="9806820" cy="1348912"/>
          </a:xfrm>
          <a:prstGeom prst="rect">
            <a:avLst/>
          </a:prstGeom>
        </p:spPr>
        <p:txBody>
          <a:bodyPr anchor="ctr">
            <a:noAutofit/>
          </a:bodyPr>
          <a:lstStyle>
            <a:lvl1pPr algn="l" defTabSz="914400" rtl="0" eaLnBrk="1" latinLnBrk="0" hangingPunct="1">
              <a:lnSpc>
                <a:spcPct val="90000"/>
              </a:lnSpc>
              <a:spcBef>
                <a:spcPts val="1000"/>
              </a:spcBef>
              <a:buNone/>
              <a:defRPr sz="4000" b="1" kern="1200">
                <a:solidFill>
                  <a:schemeClr val="bg2"/>
                </a:solidFill>
                <a:latin typeface="+mj-lt"/>
                <a:ea typeface="+mj-ea"/>
                <a:cs typeface="+mj-cs"/>
              </a:defRPr>
            </a:lvl1pPr>
          </a:lstStyle>
          <a:p>
            <a:pPr fontAlgn="auto">
              <a:spcAft>
                <a:spcPts val="0"/>
              </a:spcAft>
            </a:pPr>
            <a:r>
              <a:rPr lang="en-US" sz="4800" dirty="0">
                <a:solidFill>
                  <a:schemeClr val="bg1"/>
                </a:solidFill>
              </a:rPr>
              <a:t>Guiding Questions from Restorative Justice</a:t>
            </a:r>
            <a:endParaRPr lang="en-US" altLang="en-US" sz="4800" dirty="0">
              <a:solidFill>
                <a:schemeClr val="bg1"/>
              </a:solidFill>
            </a:endParaRPr>
          </a:p>
        </p:txBody>
      </p:sp>
      <p:sp>
        <p:nvSpPr>
          <p:cNvPr id="8" name="Hexagon 7">
            <a:extLst>
              <a:ext uri="{FF2B5EF4-FFF2-40B4-BE49-F238E27FC236}">
                <a16:creationId xmlns:a16="http://schemas.microsoft.com/office/drawing/2014/main" id="{C65D23C3-6C9C-4756-FF8D-65DD6A256A38}"/>
              </a:ext>
            </a:extLst>
          </p:cNvPr>
          <p:cNvSpPr/>
          <p:nvPr/>
        </p:nvSpPr>
        <p:spPr>
          <a:xfrm>
            <a:off x="853445" y="2163121"/>
            <a:ext cx="2967329" cy="2531758"/>
          </a:xfrm>
          <a:prstGeom prst="hexagon">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mj-lt"/>
              </a:rPr>
              <a:t>Who has been harmed?</a:t>
            </a:r>
          </a:p>
        </p:txBody>
      </p:sp>
      <p:sp>
        <p:nvSpPr>
          <p:cNvPr id="9" name="Hexagon 8">
            <a:extLst>
              <a:ext uri="{FF2B5EF4-FFF2-40B4-BE49-F238E27FC236}">
                <a16:creationId xmlns:a16="http://schemas.microsoft.com/office/drawing/2014/main" id="{92115871-0970-4D6D-14FD-C205A84AE1C8}"/>
              </a:ext>
            </a:extLst>
          </p:cNvPr>
          <p:cNvSpPr/>
          <p:nvPr/>
        </p:nvSpPr>
        <p:spPr>
          <a:xfrm>
            <a:off x="4778771" y="2163121"/>
            <a:ext cx="2967329" cy="2531758"/>
          </a:xfrm>
          <a:prstGeom prst="hexagon">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mj-lt"/>
              </a:rPr>
              <a:t>What are their needs?</a:t>
            </a:r>
          </a:p>
        </p:txBody>
      </p:sp>
      <p:sp>
        <p:nvSpPr>
          <p:cNvPr id="10" name="Hexagon 9">
            <a:extLst>
              <a:ext uri="{FF2B5EF4-FFF2-40B4-BE49-F238E27FC236}">
                <a16:creationId xmlns:a16="http://schemas.microsoft.com/office/drawing/2014/main" id="{C77F5AE9-3F3F-55A0-5003-E2DF41CB43C7}"/>
              </a:ext>
            </a:extLst>
          </p:cNvPr>
          <p:cNvSpPr/>
          <p:nvPr/>
        </p:nvSpPr>
        <p:spPr>
          <a:xfrm>
            <a:off x="8704097" y="2163121"/>
            <a:ext cx="2967329" cy="2531758"/>
          </a:xfrm>
          <a:prstGeom prst="hexagon">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mj-lt"/>
              </a:rPr>
              <a:t>Whose obligation is it to address these needs?</a:t>
            </a:r>
          </a:p>
        </p:txBody>
      </p:sp>
      <p:pic>
        <p:nvPicPr>
          <p:cNvPr id="14" name="Picture 13" descr="Text&#10;&#10;Description automatically generated">
            <a:extLst>
              <a:ext uri="{FF2B5EF4-FFF2-40B4-BE49-F238E27FC236}">
                <a16:creationId xmlns:a16="http://schemas.microsoft.com/office/drawing/2014/main" id="{D5EFBD29-DE35-0269-C274-01A9216CCC8C}"/>
              </a:ext>
            </a:extLst>
          </p:cNvPr>
          <p:cNvPicPr>
            <a:picLocks noChangeAspect="1"/>
          </p:cNvPicPr>
          <p:nvPr/>
        </p:nvPicPr>
        <p:blipFill>
          <a:blip r:embed="rId3"/>
          <a:stretch>
            <a:fillRect/>
          </a:stretch>
        </p:blipFill>
        <p:spPr>
          <a:xfrm>
            <a:off x="10437928" y="179517"/>
            <a:ext cx="1567806" cy="686199"/>
          </a:xfrm>
          <a:prstGeom prst="rect">
            <a:avLst/>
          </a:prstGeom>
        </p:spPr>
      </p:pic>
    </p:spTree>
    <p:extLst>
      <p:ext uri="{BB962C8B-B14F-4D97-AF65-F5344CB8AC3E}">
        <p14:creationId xmlns:p14="http://schemas.microsoft.com/office/powerpoint/2010/main" val="2359331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8DF32A-D165-40DA-AAE8-A6E9579E2F79}"/>
              </a:ext>
            </a:extLst>
          </p:cNvPr>
          <p:cNvSpPr>
            <a:spLocks noGrp="1"/>
          </p:cNvSpPr>
          <p:nvPr>
            <p:ph type="title"/>
          </p:nvPr>
        </p:nvSpPr>
        <p:spPr>
          <a:xfrm>
            <a:off x="147149" y="1490902"/>
            <a:ext cx="11897701" cy="3385542"/>
          </a:xfrm>
        </p:spPr>
        <p:txBody>
          <a:bodyPr/>
          <a:lstStyle/>
          <a:p>
            <a:r>
              <a:rPr lang="en-US" dirty="0"/>
              <a:t>THANK YOU!</a:t>
            </a:r>
            <a:br>
              <a:rPr lang="en-US" dirty="0"/>
            </a:br>
            <a:br>
              <a:rPr lang="en-US" dirty="0"/>
            </a:br>
            <a:r>
              <a:rPr lang="en-US" sz="2800" dirty="0"/>
              <a:t>Hanan Ahmed</a:t>
            </a:r>
            <a:r>
              <a:rPr lang="en-US" sz="2800" b="0" dirty="0"/>
              <a:t>, Restorative Practices Specialist</a:t>
            </a:r>
            <a:br>
              <a:rPr lang="en-US" sz="2800" b="0" dirty="0"/>
            </a:br>
            <a:r>
              <a:rPr lang="en-US" sz="2800" b="0" dirty="0" err="1"/>
              <a:t>hananahm@upenn.edu</a:t>
            </a:r>
            <a:r>
              <a:rPr lang="en-US" sz="2800" b="0" dirty="0"/>
              <a:t> </a:t>
            </a:r>
            <a:br>
              <a:rPr lang="en-US" sz="2800" b="0" dirty="0"/>
            </a:br>
            <a:br>
              <a:rPr lang="en-US" sz="2800" b="0" dirty="0"/>
            </a:br>
            <a:r>
              <a:rPr lang="en-US" sz="2800" dirty="0"/>
              <a:t>Pablo </a:t>
            </a:r>
            <a:r>
              <a:rPr lang="en-US" sz="2800" dirty="0" err="1"/>
              <a:t>Cerdera</a:t>
            </a:r>
            <a:r>
              <a:rPr lang="en-US" sz="2800" b="0" dirty="0"/>
              <a:t>, Associate Director RP</a:t>
            </a:r>
            <a:r>
              <a:rPr lang="en-US" sz="2800" b="0" dirty="0">
                <a:solidFill>
                  <a:schemeClr val="accent6">
                    <a:lumMod val="60000"/>
                    <a:lumOff val="40000"/>
                  </a:schemeClr>
                </a:solidFill>
              </a:rPr>
              <a:t>@</a:t>
            </a:r>
            <a:r>
              <a:rPr lang="en-US" sz="2800" b="0" dirty="0"/>
              <a:t>P</a:t>
            </a:r>
            <a:br>
              <a:rPr lang="en-US" sz="2800" b="0" dirty="0"/>
            </a:br>
            <a:r>
              <a:rPr lang="en-US" sz="2800" b="0" dirty="0" err="1"/>
              <a:t>pcerdera@upenn.edu</a:t>
            </a:r>
            <a:endParaRPr lang="en-US" b="0" dirty="0"/>
          </a:p>
        </p:txBody>
      </p:sp>
    </p:spTree>
    <p:extLst>
      <p:ext uri="{BB962C8B-B14F-4D97-AF65-F5344CB8AC3E}">
        <p14:creationId xmlns:p14="http://schemas.microsoft.com/office/powerpoint/2010/main" val="5767161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35F7F3-C1B5-4B60-A00A-4EB618DDFB5A}"/>
              </a:ext>
            </a:extLst>
          </p:cNvPr>
          <p:cNvSpPr>
            <a:spLocks noGrp="1"/>
          </p:cNvSpPr>
          <p:nvPr>
            <p:ph type="body" sz="quarter" idx="10"/>
          </p:nvPr>
        </p:nvSpPr>
        <p:spPr/>
        <p:txBody>
          <a:bodyPr/>
          <a:lstStyle/>
          <a:p>
            <a:r>
              <a:rPr lang="en-US" b="1" dirty="0">
                <a:solidFill>
                  <a:srgbClr val="002060"/>
                </a:solidFill>
              </a:rPr>
              <a:t>Restorative Frameworks</a:t>
            </a:r>
          </a:p>
        </p:txBody>
      </p:sp>
      <p:sp>
        <p:nvSpPr>
          <p:cNvPr id="30" name="Text Placeholder 5">
            <a:extLst>
              <a:ext uri="{FF2B5EF4-FFF2-40B4-BE49-F238E27FC236}">
                <a16:creationId xmlns:a16="http://schemas.microsoft.com/office/drawing/2014/main" id="{B6FD8144-489C-F9D4-CA79-4FF18841EDB0}"/>
              </a:ext>
            </a:extLst>
          </p:cNvPr>
          <p:cNvSpPr txBox="1">
            <a:spLocks/>
          </p:cNvSpPr>
          <p:nvPr/>
        </p:nvSpPr>
        <p:spPr>
          <a:xfrm>
            <a:off x="735980" y="1873405"/>
            <a:ext cx="8535515" cy="466766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None/>
            </a:pPr>
            <a:endParaRPr lang="en-US" altLang="en-US" sz="2400" b="1" dirty="0">
              <a:solidFill>
                <a:schemeClr val="accent1"/>
              </a:solidFill>
            </a:endParaRPr>
          </a:p>
        </p:txBody>
      </p:sp>
      <p:pic>
        <p:nvPicPr>
          <p:cNvPr id="31" name="Picture 30" descr="Text&#10;&#10;Description automatically generated">
            <a:extLst>
              <a:ext uri="{FF2B5EF4-FFF2-40B4-BE49-F238E27FC236}">
                <a16:creationId xmlns:a16="http://schemas.microsoft.com/office/drawing/2014/main" id="{9502A41F-E6AE-A8F6-1689-F197FDE0BFE0}"/>
              </a:ext>
            </a:extLst>
          </p:cNvPr>
          <p:cNvPicPr>
            <a:picLocks noChangeAspect="1"/>
          </p:cNvPicPr>
          <p:nvPr/>
        </p:nvPicPr>
        <p:blipFill>
          <a:blip r:embed="rId3"/>
          <a:stretch>
            <a:fillRect/>
          </a:stretch>
        </p:blipFill>
        <p:spPr>
          <a:xfrm>
            <a:off x="10342839" y="6020502"/>
            <a:ext cx="1567806" cy="686199"/>
          </a:xfrm>
          <a:prstGeom prst="rect">
            <a:avLst/>
          </a:prstGeom>
        </p:spPr>
      </p:pic>
      <p:sp>
        <p:nvSpPr>
          <p:cNvPr id="32" name="TextBox 31">
            <a:extLst>
              <a:ext uri="{FF2B5EF4-FFF2-40B4-BE49-F238E27FC236}">
                <a16:creationId xmlns:a16="http://schemas.microsoft.com/office/drawing/2014/main" id="{E11AB8F1-4290-3939-90F8-B4C747AB67DE}"/>
              </a:ext>
            </a:extLst>
          </p:cNvPr>
          <p:cNvSpPr txBox="1"/>
          <p:nvPr/>
        </p:nvSpPr>
        <p:spPr>
          <a:xfrm>
            <a:off x="500694" y="1593786"/>
            <a:ext cx="4659952" cy="3908762"/>
          </a:xfrm>
          <a:prstGeom prst="rect">
            <a:avLst/>
          </a:prstGeom>
          <a:noFill/>
        </p:spPr>
        <p:txBody>
          <a:bodyPr wrap="square" rtlCol="0">
            <a:spAutoFit/>
          </a:bodyPr>
          <a:lstStyle/>
          <a:p>
            <a:r>
              <a:rPr lang="en-US" sz="2400" dirty="0">
                <a:solidFill>
                  <a:schemeClr val="bg1"/>
                </a:solidFill>
              </a:rPr>
              <a:t>“Restorative justice is a process to involve, to the extent possible, those who have a stake in the specific offense and to collectively </a:t>
            </a:r>
            <a:r>
              <a:rPr lang="en-US" sz="2400" b="1" dirty="0">
                <a:solidFill>
                  <a:schemeClr val="accent3"/>
                </a:solidFill>
              </a:rPr>
              <a:t>identify and address harms, needs, and obligations</a:t>
            </a:r>
            <a:r>
              <a:rPr lang="en-US" sz="2400" dirty="0">
                <a:solidFill>
                  <a:schemeClr val="bg1"/>
                </a:solidFill>
              </a:rPr>
              <a:t>, in order to heal and put things as right as possible.” ​</a:t>
            </a:r>
          </a:p>
          <a:p>
            <a:r>
              <a:rPr lang="en-US" sz="2400" dirty="0">
                <a:solidFill>
                  <a:schemeClr val="bg1"/>
                </a:solidFill>
              </a:rPr>
              <a:t>​</a:t>
            </a:r>
          </a:p>
          <a:p>
            <a:r>
              <a:rPr lang="en-US" sz="1600" dirty="0">
                <a:solidFill>
                  <a:schemeClr val="bg1"/>
                </a:solidFill>
              </a:rPr>
              <a:t>~ </a:t>
            </a:r>
            <a:r>
              <a:rPr lang="en-US" sz="1600" i="1" dirty="0">
                <a:solidFill>
                  <a:schemeClr val="bg1"/>
                </a:solidFill>
              </a:rPr>
              <a:t>Howard </a:t>
            </a:r>
            <a:r>
              <a:rPr lang="en-US" sz="1600" i="1" dirty="0" err="1">
                <a:solidFill>
                  <a:schemeClr val="bg1"/>
                </a:solidFill>
              </a:rPr>
              <a:t>Zehr</a:t>
            </a:r>
            <a:r>
              <a:rPr lang="en-US" sz="1600" i="1" dirty="0">
                <a:solidFill>
                  <a:schemeClr val="bg1"/>
                </a:solidFill>
              </a:rPr>
              <a:t>, The Little Book of Restorative Justice, 2002</a:t>
            </a:r>
            <a:r>
              <a:rPr lang="en-US" sz="1600" dirty="0">
                <a:solidFill>
                  <a:schemeClr val="bg1"/>
                </a:solidFill>
              </a:rPr>
              <a:t>​</a:t>
            </a:r>
          </a:p>
        </p:txBody>
      </p:sp>
      <p:sp>
        <p:nvSpPr>
          <p:cNvPr id="33" name="Oval 32">
            <a:extLst>
              <a:ext uri="{FF2B5EF4-FFF2-40B4-BE49-F238E27FC236}">
                <a16:creationId xmlns:a16="http://schemas.microsoft.com/office/drawing/2014/main" id="{EC493D08-E0A6-12BA-84A7-ADB932814BAA}"/>
              </a:ext>
            </a:extLst>
          </p:cNvPr>
          <p:cNvSpPr/>
          <p:nvPr/>
        </p:nvSpPr>
        <p:spPr>
          <a:xfrm>
            <a:off x="5297805" y="1581709"/>
            <a:ext cx="2956560" cy="3887315"/>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r>
              <a:rPr lang="en-US" dirty="0"/>
              <a:t>Restorative Practices</a:t>
            </a:r>
          </a:p>
        </p:txBody>
      </p:sp>
      <p:sp>
        <p:nvSpPr>
          <p:cNvPr id="34" name="TextBox 33">
            <a:extLst>
              <a:ext uri="{FF2B5EF4-FFF2-40B4-BE49-F238E27FC236}">
                <a16:creationId xmlns:a16="http://schemas.microsoft.com/office/drawing/2014/main" id="{B2BAF327-C430-4DCA-C90B-6A23F6682DA4}"/>
              </a:ext>
            </a:extLst>
          </p:cNvPr>
          <p:cNvSpPr txBox="1"/>
          <p:nvPr/>
        </p:nvSpPr>
        <p:spPr>
          <a:xfrm>
            <a:off x="8391524" y="1581709"/>
            <a:ext cx="3505202" cy="3046988"/>
          </a:xfrm>
          <a:prstGeom prst="rect">
            <a:avLst/>
          </a:prstGeom>
          <a:noFill/>
        </p:spPr>
        <p:txBody>
          <a:bodyPr wrap="square" rtlCol="0">
            <a:spAutoFit/>
          </a:bodyPr>
          <a:lstStyle/>
          <a:p>
            <a:pPr algn="r"/>
            <a:r>
              <a:rPr lang="en-US" sz="2400" dirty="0">
                <a:solidFill>
                  <a:schemeClr val="bg1"/>
                </a:solidFill>
                <a:latin typeface="Arial" charset="0"/>
              </a:rPr>
              <a:t>Restorative Practices, is a community development framework that focuses </a:t>
            </a:r>
            <a:r>
              <a:rPr lang="en-US" sz="2400" b="1" dirty="0">
                <a:solidFill>
                  <a:schemeClr val="bg2"/>
                </a:solidFill>
                <a:latin typeface="Arial" charset="0"/>
              </a:rPr>
              <a:t>on building relationships through on-going and sustained interactions.</a:t>
            </a:r>
            <a:r>
              <a:rPr lang="en-US" sz="2400" b="1" dirty="0">
                <a:solidFill>
                  <a:schemeClr val="bg1"/>
                </a:solidFill>
                <a:latin typeface="Arial" charset="0"/>
              </a:rPr>
              <a:t> </a:t>
            </a:r>
            <a:endParaRPr lang="en-US" sz="1600" dirty="0">
              <a:solidFill>
                <a:schemeClr val="bg1"/>
              </a:solidFill>
            </a:endParaRPr>
          </a:p>
        </p:txBody>
      </p:sp>
      <p:sp>
        <p:nvSpPr>
          <p:cNvPr id="35" name="Oval 34">
            <a:extLst>
              <a:ext uri="{FF2B5EF4-FFF2-40B4-BE49-F238E27FC236}">
                <a16:creationId xmlns:a16="http://schemas.microsoft.com/office/drawing/2014/main" id="{A951BF44-1EE2-756A-B3CC-40C99B90BBDC}"/>
              </a:ext>
            </a:extLst>
          </p:cNvPr>
          <p:cNvSpPr/>
          <p:nvPr/>
        </p:nvSpPr>
        <p:spPr>
          <a:xfrm>
            <a:off x="5823584" y="1992572"/>
            <a:ext cx="1905001" cy="137160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Restorative Justice</a:t>
            </a:r>
          </a:p>
        </p:txBody>
      </p:sp>
    </p:spTree>
    <p:extLst>
      <p:ext uri="{BB962C8B-B14F-4D97-AF65-F5344CB8AC3E}">
        <p14:creationId xmlns:p14="http://schemas.microsoft.com/office/powerpoint/2010/main" val="13582836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xEl>
                                              <p:pRg st="0" end="0"/>
                                            </p:txEl>
                                          </p:spTgt>
                                        </p:tgtEl>
                                        <p:attrNameLst>
                                          <p:attrName>style.visibility</p:attrName>
                                        </p:attrNameLst>
                                      </p:cBhvr>
                                      <p:to>
                                        <p:strVal val="visible"/>
                                      </p:to>
                                    </p:set>
                                    <p:animEffect transition="in" filter="fade">
                                      <p:cBhvr>
                                        <p:cTn id="7" dur="500"/>
                                        <p:tgtEl>
                                          <p:spTgt spid="3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2">
                                            <p:txEl>
                                              <p:pRg st="0" end="0"/>
                                            </p:txEl>
                                          </p:spTgt>
                                        </p:tgtEl>
                                        <p:attrNameLst>
                                          <p:attrName>style.visibility</p:attrName>
                                        </p:attrNameLst>
                                      </p:cBhvr>
                                      <p:to>
                                        <p:strVal val="visible"/>
                                      </p:to>
                                    </p:set>
                                    <p:animEffect transition="in" filter="fade">
                                      <p:cBhvr>
                                        <p:cTn id="10" dur="500"/>
                                        <p:tgtEl>
                                          <p:spTgt spid="32">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2">
                                            <p:txEl>
                                              <p:pRg st="1" end="1"/>
                                            </p:txEl>
                                          </p:spTgt>
                                        </p:tgtEl>
                                        <p:attrNameLst>
                                          <p:attrName>style.visibility</p:attrName>
                                        </p:attrNameLst>
                                      </p:cBhvr>
                                      <p:to>
                                        <p:strVal val="visible"/>
                                      </p:to>
                                    </p:set>
                                    <p:animEffect transition="in" filter="fade">
                                      <p:cBhvr>
                                        <p:cTn id="13" dur="500"/>
                                        <p:tgtEl>
                                          <p:spTgt spid="32">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2">
                                            <p:txEl>
                                              <p:pRg st="2" end="2"/>
                                            </p:txEl>
                                          </p:spTgt>
                                        </p:tgtEl>
                                        <p:attrNameLst>
                                          <p:attrName>style.visibility</p:attrName>
                                        </p:attrNameLst>
                                      </p:cBhvr>
                                      <p:to>
                                        <p:strVal val="visible"/>
                                      </p:to>
                                    </p:set>
                                    <p:animEffect transition="in" filter="fade">
                                      <p:cBhvr>
                                        <p:cTn id="16" dur="500"/>
                                        <p:tgtEl>
                                          <p:spTgt spid="3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4">
                                            <p:txEl>
                                              <p:pRg st="0" end="0"/>
                                            </p:txEl>
                                          </p:spTgt>
                                        </p:tgtEl>
                                        <p:attrNameLst>
                                          <p:attrName>style.visibility</p:attrName>
                                        </p:attrNameLst>
                                      </p:cBhvr>
                                      <p:to>
                                        <p:strVal val="visible"/>
                                      </p:to>
                                    </p:set>
                                    <p:animEffect transition="in" filter="fade">
                                      <p:cBhvr>
                                        <p:cTn id="21" dur="500"/>
                                        <p:tgtEl>
                                          <p:spTgt spid="34">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fade">
                                      <p:cBhvr>
                                        <p:cTn id="26" dur="500"/>
                                        <p:tgtEl>
                                          <p:spTgt spid="3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fade">
                                      <p:cBhvr>
                                        <p:cTn id="3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35F7F3-C1B5-4B60-A00A-4EB618DDFB5A}"/>
              </a:ext>
            </a:extLst>
          </p:cNvPr>
          <p:cNvSpPr>
            <a:spLocks noGrp="1"/>
          </p:cNvSpPr>
          <p:nvPr>
            <p:ph type="body" sz="quarter" idx="10"/>
          </p:nvPr>
        </p:nvSpPr>
        <p:spPr/>
        <p:txBody>
          <a:bodyPr/>
          <a:lstStyle/>
          <a:p>
            <a:r>
              <a:rPr lang="en-US" b="1" dirty="0">
                <a:solidFill>
                  <a:srgbClr val="002060"/>
                </a:solidFill>
              </a:rPr>
              <a:t>Restorative Practices @ Penn</a:t>
            </a:r>
          </a:p>
        </p:txBody>
      </p:sp>
      <p:grpSp>
        <p:nvGrpSpPr>
          <p:cNvPr id="26" name="Group 25">
            <a:extLst>
              <a:ext uri="{FF2B5EF4-FFF2-40B4-BE49-F238E27FC236}">
                <a16:creationId xmlns:a16="http://schemas.microsoft.com/office/drawing/2014/main" id="{CD3AD6AD-9B9C-D1B7-54FF-CFD94007D83E}"/>
              </a:ext>
            </a:extLst>
          </p:cNvPr>
          <p:cNvGrpSpPr/>
          <p:nvPr/>
        </p:nvGrpSpPr>
        <p:grpSpPr>
          <a:xfrm>
            <a:off x="323529" y="1818742"/>
            <a:ext cx="10786340" cy="2937842"/>
            <a:chOff x="0" y="2200755"/>
            <a:chExt cx="10786340" cy="2937842"/>
          </a:xfrm>
        </p:grpSpPr>
        <p:grpSp>
          <p:nvGrpSpPr>
            <p:cNvPr id="3" name="그룹 6">
              <a:extLst>
                <a:ext uri="{FF2B5EF4-FFF2-40B4-BE49-F238E27FC236}">
                  <a16:creationId xmlns:a16="http://schemas.microsoft.com/office/drawing/2014/main" id="{BF25EEE1-B553-42AA-A86F-65BD2651165F}"/>
                </a:ext>
              </a:extLst>
            </p:cNvPr>
            <p:cNvGrpSpPr/>
            <p:nvPr/>
          </p:nvGrpSpPr>
          <p:grpSpPr>
            <a:xfrm>
              <a:off x="3081747" y="3198187"/>
              <a:ext cx="1856554" cy="1763310"/>
              <a:chOff x="3432955" y="3105197"/>
              <a:chExt cx="1985378" cy="1885664"/>
            </a:xfrm>
          </p:grpSpPr>
          <p:sp>
            <p:nvSpPr>
              <p:cNvPr id="4" name="Freeform 88">
                <a:extLst>
                  <a:ext uri="{FF2B5EF4-FFF2-40B4-BE49-F238E27FC236}">
                    <a16:creationId xmlns:a16="http://schemas.microsoft.com/office/drawing/2014/main" id="{A041E700-1084-44EC-94E0-8D0A617F8500}"/>
                  </a:ext>
                </a:extLst>
              </p:cNvPr>
              <p:cNvSpPr/>
              <p:nvPr/>
            </p:nvSpPr>
            <p:spPr>
              <a:xfrm rot="15392080">
                <a:off x="3380850" y="3157302"/>
                <a:ext cx="1862705" cy="1758496"/>
              </a:xfrm>
              <a:custGeom>
                <a:avLst/>
                <a:gdLst>
                  <a:gd name="connsiteX0" fmla="*/ 1884852 w 3784599"/>
                  <a:gd name="connsiteY0" fmla="*/ 1 h 3572874"/>
                  <a:gd name="connsiteX1" fmla="*/ 40812 w 3784599"/>
                  <a:gd name="connsiteY1" fmla="*/ 3169921 h 3572874"/>
                  <a:gd name="connsiteX2" fmla="*/ 3744132 w 3784599"/>
                  <a:gd name="connsiteY2" fmla="*/ 3185161 h 3572874"/>
                  <a:gd name="connsiteX3" fmla="*/ 1884852 w 3784599"/>
                  <a:gd name="connsiteY3" fmla="*/ 1 h 3572874"/>
                </a:gdLst>
                <a:ahLst/>
                <a:cxnLst>
                  <a:cxn ang="0">
                    <a:pos x="connsiteX0" y="connsiteY0"/>
                  </a:cxn>
                  <a:cxn ang="0">
                    <a:pos x="connsiteX1" y="connsiteY1"/>
                  </a:cxn>
                  <a:cxn ang="0">
                    <a:pos x="connsiteX2" y="connsiteY2"/>
                  </a:cxn>
                  <a:cxn ang="0">
                    <a:pos x="connsiteX3" y="connsiteY3"/>
                  </a:cxn>
                </a:cxnLst>
                <a:rect l="l" t="t" r="r" b="b"/>
                <a:pathLst>
                  <a:path w="3784599" h="3572874">
                    <a:moveTo>
                      <a:pt x="1884852" y="1"/>
                    </a:moveTo>
                    <a:cubicBezTo>
                      <a:pt x="1267632" y="-2539"/>
                      <a:pt x="-269068" y="2639061"/>
                      <a:pt x="40812" y="3169921"/>
                    </a:cubicBezTo>
                    <a:cubicBezTo>
                      <a:pt x="350692" y="3700781"/>
                      <a:pt x="3434252" y="3708401"/>
                      <a:pt x="3744132" y="3185161"/>
                    </a:cubicBezTo>
                    <a:cubicBezTo>
                      <a:pt x="4054012" y="2661921"/>
                      <a:pt x="2502072" y="2541"/>
                      <a:pt x="1884852" y="1"/>
                    </a:cubicBezTo>
                    <a:close/>
                  </a:path>
                </a:pathLst>
              </a:custGeom>
              <a:gradFill flip="none" rotWithShape="1">
                <a:gsLst>
                  <a:gs pos="0">
                    <a:schemeClr val="accent1">
                      <a:alpha val="70000"/>
                    </a:schemeClr>
                  </a:gs>
                  <a:gs pos="100000">
                    <a:schemeClr val="accent1">
                      <a:alpha val="46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dirty="0"/>
              </a:p>
            </p:txBody>
          </p:sp>
          <p:sp>
            <p:nvSpPr>
              <p:cNvPr id="5" name="Freeform 89">
                <a:extLst>
                  <a:ext uri="{FF2B5EF4-FFF2-40B4-BE49-F238E27FC236}">
                    <a16:creationId xmlns:a16="http://schemas.microsoft.com/office/drawing/2014/main" id="{F3366024-AED3-40ED-AC72-559C8C3A2CCD}"/>
                  </a:ext>
                </a:extLst>
              </p:cNvPr>
              <p:cNvSpPr/>
              <p:nvPr/>
            </p:nvSpPr>
            <p:spPr>
              <a:xfrm rot="12600000">
                <a:off x="3468239" y="3194833"/>
                <a:ext cx="1862704" cy="1758498"/>
              </a:xfrm>
              <a:custGeom>
                <a:avLst/>
                <a:gdLst>
                  <a:gd name="connsiteX0" fmla="*/ 1884852 w 3784599"/>
                  <a:gd name="connsiteY0" fmla="*/ 1 h 3572874"/>
                  <a:gd name="connsiteX1" fmla="*/ 40812 w 3784599"/>
                  <a:gd name="connsiteY1" fmla="*/ 3169921 h 3572874"/>
                  <a:gd name="connsiteX2" fmla="*/ 3744132 w 3784599"/>
                  <a:gd name="connsiteY2" fmla="*/ 3185161 h 3572874"/>
                  <a:gd name="connsiteX3" fmla="*/ 1884852 w 3784599"/>
                  <a:gd name="connsiteY3" fmla="*/ 1 h 3572874"/>
                </a:gdLst>
                <a:ahLst/>
                <a:cxnLst>
                  <a:cxn ang="0">
                    <a:pos x="connsiteX0" y="connsiteY0"/>
                  </a:cxn>
                  <a:cxn ang="0">
                    <a:pos x="connsiteX1" y="connsiteY1"/>
                  </a:cxn>
                  <a:cxn ang="0">
                    <a:pos x="connsiteX2" y="connsiteY2"/>
                  </a:cxn>
                  <a:cxn ang="0">
                    <a:pos x="connsiteX3" y="connsiteY3"/>
                  </a:cxn>
                </a:cxnLst>
                <a:rect l="l" t="t" r="r" b="b"/>
                <a:pathLst>
                  <a:path w="3784599" h="3572874">
                    <a:moveTo>
                      <a:pt x="1884852" y="1"/>
                    </a:moveTo>
                    <a:cubicBezTo>
                      <a:pt x="1267632" y="-2539"/>
                      <a:pt x="-269068" y="2639061"/>
                      <a:pt x="40812" y="3169921"/>
                    </a:cubicBezTo>
                    <a:cubicBezTo>
                      <a:pt x="350692" y="3700781"/>
                      <a:pt x="3434252" y="3708401"/>
                      <a:pt x="3744132" y="3185161"/>
                    </a:cubicBezTo>
                    <a:cubicBezTo>
                      <a:pt x="4054012" y="2661921"/>
                      <a:pt x="2502072" y="2541"/>
                      <a:pt x="1884852" y="1"/>
                    </a:cubicBezTo>
                    <a:close/>
                  </a:path>
                </a:pathLst>
              </a:custGeom>
              <a:gradFill flip="none" rotWithShape="1">
                <a:gsLst>
                  <a:gs pos="0">
                    <a:schemeClr val="accent1">
                      <a:alpha val="70000"/>
                    </a:schemeClr>
                  </a:gs>
                  <a:gs pos="100000">
                    <a:schemeClr val="accent1">
                      <a:alpha val="46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p>
            </p:txBody>
          </p:sp>
          <p:sp>
            <p:nvSpPr>
              <p:cNvPr id="6" name="Freeform 90">
                <a:extLst>
                  <a:ext uri="{FF2B5EF4-FFF2-40B4-BE49-F238E27FC236}">
                    <a16:creationId xmlns:a16="http://schemas.microsoft.com/office/drawing/2014/main" id="{6EC81C60-D8F6-4FB7-9212-DEA90807B84A}"/>
                  </a:ext>
                </a:extLst>
              </p:cNvPr>
              <p:cNvSpPr/>
              <p:nvPr/>
            </p:nvSpPr>
            <p:spPr>
              <a:xfrm rot="9900000">
                <a:off x="3555629" y="3232363"/>
                <a:ext cx="1862704" cy="1758498"/>
              </a:xfrm>
              <a:custGeom>
                <a:avLst/>
                <a:gdLst>
                  <a:gd name="connsiteX0" fmla="*/ 1884852 w 3784599"/>
                  <a:gd name="connsiteY0" fmla="*/ 1 h 3572874"/>
                  <a:gd name="connsiteX1" fmla="*/ 40812 w 3784599"/>
                  <a:gd name="connsiteY1" fmla="*/ 3169921 h 3572874"/>
                  <a:gd name="connsiteX2" fmla="*/ 3744132 w 3784599"/>
                  <a:gd name="connsiteY2" fmla="*/ 3185161 h 3572874"/>
                  <a:gd name="connsiteX3" fmla="*/ 1884852 w 3784599"/>
                  <a:gd name="connsiteY3" fmla="*/ 1 h 3572874"/>
                </a:gdLst>
                <a:ahLst/>
                <a:cxnLst>
                  <a:cxn ang="0">
                    <a:pos x="connsiteX0" y="connsiteY0"/>
                  </a:cxn>
                  <a:cxn ang="0">
                    <a:pos x="connsiteX1" y="connsiteY1"/>
                  </a:cxn>
                  <a:cxn ang="0">
                    <a:pos x="connsiteX2" y="connsiteY2"/>
                  </a:cxn>
                  <a:cxn ang="0">
                    <a:pos x="connsiteX3" y="connsiteY3"/>
                  </a:cxn>
                </a:cxnLst>
                <a:rect l="l" t="t" r="r" b="b"/>
                <a:pathLst>
                  <a:path w="3784599" h="3572874">
                    <a:moveTo>
                      <a:pt x="1884852" y="1"/>
                    </a:moveTo>
                    <a:cubicBezTo>
                      <a:pt x="1267632" y="-2539"/>
                      <a:pt x="-269068" y="2639061"/>
                      <a:pt x="40812" y="3169921"/>
                    </a:cubicBezTo>
                    <a:cubicBezTo>
                      <a:pt x="350692" y="3700781"/>
                      <a:pt x="3434252" y="3708401"/>
                      <a:pt x="3744132" y="3185161"/>
                    </a:cubicBezTo>
                    <a:cubicBezTo>
                      <a:pt x="4054012" y="2661921"/>
                      <a:pt x="2502072" y="2541"/>
                      <a:pt x="1884852" y="1"/>
                    </a:cubicBezTo>
                    <a:close/>
                  </a:path>
                </a:pathLst>
              </a:custGeom>
              <a:gradFill flip="none" rotWithShape="1">
                <a:gsLst>
                  <a:gs pos="0">
                    <a:schemeClr val="accent1">
                      <a:alpha val="70000"/>
                    </a:schemeClr>
                  </a:gs>
                  <a:gs pos="100000">
                    <a:schemeClr val="accent1">
                      <a:alpha val="46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p>
            </p:txBody>
          </p:sp>
        </p:grpSp>
        <p:grpSp>
          <p:nvGrpSpPr>
            <p:cNvPr id="7" name="그룹 5">
              <a:extLst>
                <a:ext uri="{FF2B5EF4-FFF2-40B4-BE49-F238E27FC236}">
                  <a16:creationId xmlns:a16="http://schemas.microsoft.com/office/drawing/2014/main" id="{85C5CF35-6166-46AF-AB5B-D0E421BC3EF9}"/>
                </a:ext>
              </a:extLst>
            </p:cNvPr>
            <p:cNvGrpSpPr/>
            <p:nvPr/>
          </p:nvGrpSpPr>
          <p:grpSpPr>
            <a:xfrm>
              <a:off x="6347511" y="3198187"/>
              <a:ext cx="1856554" cy="1763310"/>
              <a:chOff x="6698719" y="3105197"/>
              <a:chExt cx="1985378" cy="1885664"/>
            </a:xfrm>
          </p:grpSpPr>
          <p:sp>
            <p:nvSpPr>
              <p:cNvPr id="8" name="Freeform 94">
                <a:extLst>
                  <a:ext uri="{FF2B5EF4-FFF2-40B4-BE49-F238E27FC236}">
                    <a16:creationId xmlns:a16="http://schemas.microsoft.com/office/drawing/2014/main" id="{9DB9C669-FC28-4E6D-BA89-D846D26F9F54}"/>
                  </a:ext>
                </a:extLst>
              </p:cNvPr>
              <p:cNvSpPr/>
              <p:nvPr/>
            </p:nvSpPr>
            <p:spPr>
              <a:xfrm rot="15392080">
                <a:off x="6646614" y="3157302"/>
                <a:ext cx="1862705" cy="1758496"/>
              </a:xfrm>
              <a:custGeom>
                <a:avLst/>
                <a:gdLst>
                  <a:gd name="connsiteX0" fmla="*/ 1884852 w 3784599"/>
                  <a:gd name="connsiteY0" fmla="*/ 1 h 3572874"/>
                  <a:gd name="connsiteX1" fmla="*/ 40812 w 3784599"/>
                  <a:gd name="connsiteY1" fmla="*/ 3169921 h 3572874"/>
                  <a:gd name="connsiteX2" fmla="*/ 3744132 w 3784599"/>
                  <a:gd name="connsiteY2" fmla="*/ 3185161 h 3572874"/>
                  <a:gd name="connsiteX3" fmla="*/ 1884852 w 3784599"/>
                  <a:gd name="connsiteY3" fmla="*/ 1 h 3572874"/>
                </a:gdLst>
                <a:ahLst/>
                <a:cxnLst>
                  <a:cxn ang="0">
                    <a:pos x="connsiteX0" y="connsiteY0"/>
                  </a:cxn>
                  <a:cxn ang="0">
                    <a:pos x="connsiteX1" y="connsiteY1"/>
                  </a:cxn>
                  <a:cxn ang="0">
                    <a:pos x="connsiteX2" y="connsiteY2"/>
                  </a:cxn>
                  <a:cxn ang="0">
                    <a:pos x="connsiteX3" y="connsiteY3"/>
                  </a:cxn>
                </a:cxnLst>
                <a:rect l="l" t="t" r="r" b="b"/>
                <a:pathLst>
                  <a:path w="3784599" h="3572874">
                    <a:moveTo>
                      <a:pt x="1884852" y="1"/>
                    </a:moveTo>
                    <a:cubicBezTo>
                      <a:pt x="1267632" y="-2539"/>
                      <a:pt x="-269068" y="2639061"/>
                      <a:pt x="40812" y="3169921"/>
                    </a:cubicBezTo>
                    <a:cubicBezTo>
                      <a:pt x="350692" y="3700781"/>
                      <a:pt x="3434252" y="3708401"/>
                      <a:pt x="3744132" y="3185161"/>
                    </a:cubicBezTo>
                    <a:cubicBezTo>
                      <a:pt x="4054012" y="2661921"/>
                      <a:pt x="2502072" y="2541"/>
                      <a:pt x="1884852" y="1"/>
                    </a:cubicBezTo>
                    <a:close/>
                  </a:path>
                </a:pathLst>
              </a:custGeom>
              <a:gradFill flip="none" rotWithShape="1">
                <a:gsLst>
                  <a:gs pos="0">
                    <a:schemeClr val="accent4">
                      <a:alpha val="70000"/>
                    </a:schemeClr>
                  </a:gs>
                  <a:gs pos="100000">
                    <a:schemeClr val="accent4">
                      <a:alpha val="46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p>
            </p:txBody>
          </p:sp>
          <p:sp>
            <p:nvSpPr>
              <p:cNvPr id="9" name="Freeform 95">
                <a:extLst>
                  <a:ext uri="{FF2B5EF4-FFF2-40B4-BE49-F238E27FC236}">
                    <a16:creationId xmlns:a16="http://schemas.microsoft.com/office/drawing/2014/main" id="{734F27D3-7BFB-490D-950E-64721986E16E}"/>
                  </a:ext>
                </a:extLst>
              </p:cNvPr>
              <p:cNvSpPr/>
              <p:nvPr/>
            </p:nvSpPr>
            <p:spPr>
              <a:xfrm rot="12600000">
                <a:off x="6734003" y="3194833"/>
                <a:ext cx="1862704" cy="1758498"/>
              </a:xfrm>
              <a:custGeom>
                <a:avLst/>
                <a:gdLst>
                  <a:gd name="connsiteX0" fmla="*/ 1884852 w 3784599"/>
                  <a:gd name="connsiteY0" fmla="*/ 1 h 3572874"/>
                  <a:gd name="connsiteX1" fmla="*/ 40812 w 3784599"/>
                  <a:gd name="connsiteY1" fmla="*/ 3169921 h 3572874"/>
                  <a:gd name="connsiteX2" fmla="*/ 3744132 w 3784599"/>
                  <a:gd name="connsiteY2" fmla="*/ 3185161 h 3572874"/>
                  <a:gd name="connsiteX3" fmla="*/ 1884852 w 3784599"/>
                  <a:gd name="connsiteY3" fmla="*/ 1 h 3572874"/>
                </a:gdLst>
                <a:ahLst/>
                <a:cxnLst>
                  <a:cxn ang="0">
                    <a:pos x="connsiteX0" y="connsiteY0"/>
                  </a:cxn>
                  <a:cxn ang="0">
                    <a:pos x="connsiteX1" y="connsiteY1"/>
                  </a:cxn>
                  <a:cxn ang="0">
                    <a:pos x="connsiteX2" y="connsiteY2"/>
                  </a:cxn>
                  <a:cxn ang="0">
                    <a:pos x="connsiteX3" y="connsiteY3"/>
                  </a:cxn>
                </a:cxnLst>
                <a:rect l="l" t="t" r="r" b="b"/>
                <a:pathLst>
                  <a:path w="3784599" h="3572874">
                    <a:moveTo>
                      <a:pt x="1884852" y="1"/>
                    </a:moveTo>
                    <a:cubicBezTo>
                      <a:pt x="1267632" y="-2539"/>
                      <a:pt x="-269068" y="2639061"/>
                      <a:pt x="40812" y="3169921"/>
                    </a:cubicBezTo>
                    <a:cubicBezTo>
                      <a:pt x="350692" y="3700781"/>
                      <a:pt x="3434252" y="3708401"/>
                      <a:pt x="3744132" y="3185161"/>
                    </a:cubicBezTo>
                    <a:cubicBezTo>
                      <a:pt x="4054012" y="2661921"/>
                      <a:pt x="2502072" y="2541"/>
                      <a:pt x="1884852" y="1"/>
                    </a:cubicBezTo>
                    <a:close/>
                  </a:path>
                </a:pathLst>
              </a:custGeom>
              <a:gradFill flip="none" rotWithShape="1">
                <a:gsLst>
                  <a:gs pos="0">
                    <a:schemeClr val="accent4">
                      <a:alpha val="70000"/>
                    </a:schemeClr>
                  </a:gs>
                  <a:gs pos="100000">
                    <a:schemeClr val="accent4">
                      <a:alpha val="46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p>
            </p:txBody>
          </p:sp>
          <p:sp>
            <p:nvSpPr>
              <p:cNvPr id="10" name="Freeform 96">
                <a:extLst>
                  <a:ext uri="{FF2B5EF4-FFF2-40B4-BE49-F238E27FC236}">
                    <a16:creationId xmlns:a16="http://schemas.microsoft.com/office/drawing/2014/main" id="{8EF1BEEE-D644-46DE-ACF1-9BC01C895398}"/>
                  </a:ext>
                </a:extLst>
              </p:cNvPr>
              <p:cNvSpPr/>
              <p:nvPr/>
            </p:nvSpPr>
            <p:spPr>
              <a:xfrm rot="9900000">
                <a:off x="6821393" y="3232363"/>
                <a:ext cx="1862704" cy="1758498"/>
              </a:xfrm>
              <a:custGeom>
                <a:avLst/>
                <a:gdLst>
                  <a:gd name="connsiteX0" fmla="*/ 1884852 w 3784599"/>
                  <a:gd name="connsiteY0" fmla="*/ 1 h 3572874"/>
                  <a:gd name="connsiteX1" fmla="*/ 40812 w 3784599"/>
                  <a:gd name="connsiteY1" fmla="*/ 3169921 h 3572874"/>
                  <a:gd name="connsiteX2" fmla="*/ 3744132 w 3784599"/>
                  <a:gd name="connsiteY2" fmla="*/ 3185161 h 3572874"/>
                  <a:gd name="connsiteX3" fmla="*/ 1884852 w 3784599"/>
                  <a:gd name="connsiteY3" fmla="*/ 1 h 3572874"/>
                </a:gdLst>
                <a:ahLst/>
                <a:cxnLst>
                  <a:cxn ang="0">
                    <a:pos x="connsiteX0" y="connsiteY0"/>
                  </a:cxn>
                  <a:cxn ang="0">
                    <a:pos x="connsiteX1" y="connsiteY1"/>
                  </a:cxn>
                  <a:cxn ang="0">
                    <a:pos x="connsiteX2" y="connsiteY2"/>
                  </a:cxn>
                  <a:cxn ang="0">
                    <a:pos x="connsiteX3" y="connsiteY3"/>
                  </a:cxn>
                </a:cxnLst>
                <a:rect l="l" t="t" r="r" b="b"/>
                <a:pathLst>
                  <a:path w="3784599" h="3572874">
                    <a:moveTo>
                      <a:pt x="1884852" y="1"/>
                    </a:moveTo>
                    <a:cubicBezTo>
                      <a:pt x="1267632" y="-2539"/>
                      <a:pt x="-269068" y="2639061"/>
                      <a:pt x="40812" y="3169921"/>
                    </a:cubicBezTo>
                    <a:cubicBezTo>
                      <a:pt x="350692" y="3700781"/>
                      <a:pt x="3434252" y="3708401"/>
                      <a:pt x="3744132" y="3185161"/>
                    </a:cubicBezTo>
                    <a:cubicBezTo>
                      <a:pt x="4054012" y="2661921"/>
                      <a:pt x="2502072" y="2541"/>
                      <a:pt x="1884852" y="1"/>
                    </a:cubicBezTo>
                    <a:close/>
                  </a:path>
                </a:pathLst>
              </a:custGeom>
              <a:gradFill flip="none" rotWithShape="1">
                <a:gsLst>
                  <a:gs pos="0">
                    <a:schemeClr val="accent4">
                      <a:alpha val="70000"/>
                    </a:schemeClr>
                  </a:gs>
                  <a:gs pos="100000">
                    <a:schemeClr val="accent4">
                      <a:alpha val="46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p>
            </p:txBody>
          </p:sp>
        </p:grpSp>
        <p:grpSp>
          <p:nvGrpSpPr>
            <p:cNvPr id="11" name="Group 10">
              <a:extLst>
                <a:ext uri="{FF2B5EF4-FFF2-40B4-BE49-F238E27FC236}">
                  <a16:creationId xmlns:a16="http://schemas.microsoft.com/office/drawing/2014/main" id="{5D62D50F-A7BA-4E08-8F62-754A530A2C36}"/>
                </a:ext>
              </a:extLst>
            </p:cNvPr>
            <p:cNvGrpSpPr/>
            <p:nvPr/>
          </p:nvGrpSpPr>
          <p:grpSpPr>
            <a:xfrm>
              <a:off x="5076635" y="3758065"/>
              <a:ext cx="1132542" cy="643555"/>
              <a:chOff x="4728830" y="910644"/>
              <a:chExt cx="2388531" cy="1357260"/>
            </a:xfrm>
          </p:grpSpPr>
          <p:sp>
            <p:nvSpPr>
              <p:cNvPr id="12" name="Left-Right Arrow 1">
                <a:extLst>
                  <a:ext uri="{FF2B5EF4-FFF2-40B4-BE49-F238E27FC236}">
                    <a16:creationId xmlns:a16="http://schemas.microsoft.com/office/drawing/2014/main" id="{BC33746A-33E5-49CD-A8F9-420839862B4B}"/>
                  </a:ext>
                </a:extLst>
              </p:cNvPr>
              <p:cNvSpPr/>
              <p:nvPr/>
            </p:nvSpPr>
            <p:spPr>
              <a:xfrm>
                <a:off x="4833072" y="910644"/>
                <a:ext cx="2284289" cy="1357260"/>
              </a:xfrm>
              <a:custGeom>
                <a:avLst/>
                <a:gdLst/>
                <a:ahLst/>
                <a:cxnLst/>
                <a:rect l="l" t="t" r="r" b="b"/>
                <a:pathLst>
                  <a:path w="2284289" h="1357260">
                    <a:moveTo>
                      <a:pt x="20525" y="658105"/>
                    </a:moveTo>
                    <a:lnTo>
                      <a:pt x="11850" y="690480"/>
                    </a:lnTo>
                    <a:lnTo>
                      <a:pt x="0" y="678630"/>
                    </a:lnTo>
                    <a:close/>
                    <a:moveTo>
                      <a:pt x="1605659" y="0"/>
                    </a:moveTo>
                    <a:lnTo>
                      <a:pt x="2284289" y="678630"/>
                    </a:lnTo>
                    <a:lnTo>
                      <a:pt x="1605659" y="1357260"/>
                    </a:lnTo>
                    <a:lnTo>
                      <a:pt x="1605659" y="1017945"/>
                    </a:lnTo>
                    <a:lnTo>
                      <a:pt x="1305184" y="1017945"/>
                    </a:lnTo>
                    <a:lnTo>
                      <a:pt x="913377" y="339315"/>
                    </a:lnTo>
                    <a:lnTo>
                      <a:pt x="1605659" y="33931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dirty="0"/>
              </a:p>
            </p:txBody>
          </p:sp>
          <p:sp>
            <p:nvSpPr>
              <p:cNvPr id="13" name="Left-Right Arrow 26">
                <a:extLst>
                  <a:ext uri="{FF2B5EF4-FFF2-40B4-BE49-F238E27FC236}">
                    <a16:creationId xmlns:a16="http://schemas.microsoft.com/office/drawing/2014/main" id="{F6A73CA1-882D-4C80-B8D3-BB591C762211}"/>
                  </a:ext>
                </a:extLst>
              </p:cNvPr>
              <p:cNvSpPr/>
              <p:nvPr/>
            </p:nvSpPr>
            <p:spPr>
              <a:xfrm>
                <a:off x="4728830" y="910644"/>
                <a:ext cx="1302347" cy="1357260"/>
              </a:xfrm>
              <a:custGeom>
                <a:avLst/>
                <a:gdLst/>
                <a:ahLst/>
                <a:cxnLst/>
                <a:rect l="l" t="t" r="r" b="b"/>
                <a:pathLst>
                  <a:path w="1302347" h="1357260">
                    <a:moveTo>
                      <a:pt x="678630" y="0"/>
                    </a:moveTo>
                    <a:lnTo>
                      <a:pt x="678630" y="339315"/>
                    </a:lnTo>
                    <a:lnTo>
                      <a:pt x="910540" y="339315"/>
                    </a:lnTo>
                    <a:lnTo>
                      <a:pt x="1302347" y="1017945"/>
                    </a:lnTo>
                    <a:lnTo>
                      <a:pt x="678630" y="1017945"/>
                    </a:lnTo>
                    <a:lnTo>
                      <a:pt x="678630" y="1357260"/>
                    </a:lnTo>
                    <a:lnTo>
                      <a:pt x="0" y="67863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p>
            </p:txBody>
          </p:sp>
        </p:grpSp>
        <p:grpSp>
          <p:nvGrpSpPr>
            <p:cNvPr id="14" name="Group 13">
              <a:extLst>
                <a:ext uri="{FF2B5EF4-FFF2-40B4-BE49-F238E27FC236}">
                  <a16:creationId xmlns:a16="http://schemas.microsoft.com/office/drawing/2014/main" id="{7612622B-C1D9-4BC7-BB2B-BE6572A470A6}"/>
                </a:ext>
              </a:extLst>
            </p:cNvPr>
            <p:cNvGrpSpPr/>
            <p:nvPr/>
          </p:nvGrpSpPr>
          <p:grpSpPr>
            <a:xfrm rot="21345462">
              <a:off x="2603301" y="2596854"/>
              <a:ext cx="970926" cy="2122790"/>
              <a:chOff x="1712420" y="2600575"/>
              <a:chExt cx="866746" cy="1895015"/>
            </a:xfrm>
            <a:solidFill>
              <a:srgbClr val="F5679D"/>
            </a:solidFill>
          </p:grpSpPr>
          <p:sp>
            <p:nvSpPr>
              <p:cNvPr id="15" name="Up Arrow 48">
                <a:extLst>
                  <a:ext uri="{FF2B5EF4-FFF2-40B4-BE49-F238E27FC236}">
                    <a16:creationId xmlns:a16="http://schemas.microsoft.com/office/drawing/2014/main" id="{C8F08075-D169-4C33-941B-598430F34D98}"/>
                  </a:ext>
                </a:extLst>
              </p:cNvPr>
              <p:cNvSpPr/>
              <p:nvPr/>
            </p:nvSpPr>
            <p:spPr>
              <a:xfrm rot="19800000">
                <a:off x="2217156" y="2600575"/>
                <a:ext cx="362010" cy="391040"/>
              </a:xfrm>
              <a:prstGeom prst="up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a:p>
            </p:txBody>
          </p:sp>
          <p:sp>
            <p:nvSpPr>
              <p:cNvPr id="16" name="Up Arrow 49">
                <a:extLst>
                  <a:ext uri="{FF2B5EF4-FFF2-40B4-BE49-F238E27FC236}">
                    <a16:creationId xmlns:a16="http://schemas.microsoft.com/office/drawing/2014/main" id="{9CEA1F77-5870-4744-8212-7510CD6C51F6}"/>
                  </a:ext>
                </a:extLst>
              </p:cNvPr>
              <p:cNvSpPr/>
              <p:nvPr/>
            </p:nvSpPr>
            <p:spPr>
              <a:xfrm rot="16800000">
                <a:off x="1726935" y="3230208"/>
                <a:ext cx="362010" cy="391040"/>
              </a:xfrm>
              <a:prstGeom prst="up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a:p>
            </p:txBody>
          </p:sp>
          <p:sp>
            <p:nvSpPr>
              <p:cNvPr id="18" name="Up Arrow 51">
                <a:extLst>
                  <a:ext uri="{FF2B5EF4-FFF2-40B4-BE49-F238E27FC236}">
                    <a16:creationId xmlns:a16="http://schemas.microsoft.com/office/drawing/2014/main" id="{A0FA047D-3970-4F87-ADF5-248E2FDE5890}"/>
                  </a:ext>
                </a:extLst>
              </p:cNvPr>
              <p:cNvSpPr/>
              <p:nvPr/>
            </p:nvSpPr>
            <p:spPr>
              <a:xfrm rot="4800000" flipV="1">
                <a:off x="1726935" y="4119065"/>
                <a:ext cx="362010" cy="391040"/>
              </a:xfrm>
              <a:prstGeom prst="up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a:p>
            </p:txBody>
          </p:sp>
        </p:grpSp>
        <p:grpSp>
          <p:nvGrpSpPr>
            <p:cNvPr id="19" name="Group 18">
              <a:extLst>
                <a:ext uri="{FF2B5EF4-FFF2-40B4-BE49-F238E27FC236}">
                  <a16:creationId xmlns:a16="http://schemas.microsoft.com/office/drawing/2014/main" id="{73BDAAB2-A8ED-4E44-9846-E1104BB9B966}"/>
                </a:ext>
              </a:extLst>
            </p:cNvPr>
            <p:cNvGrpSpPr/>
            <p:nvPr/>
          </p:nvGrpSpPr>
          <p:grpSpPr>
            <a:xfrm rot="301612" flipH="1">
              <a:off x="7713141" y="2596854"/>
              <a:ext cx="970926" cy="2122790"/>
              <a:chOff x="1712420" y="2600575"/>
              <a:chExt cx="866746" cy="1895015"/>
            </a:xfrm>
            <a:solidFill>
              <a:schemeClr val="accent4"/>
            </a:solidFill>
          </p:grpSpPr>
          <p:sp>
            <p:nvSpPr>
              <p:cNvPr id="20" name="Up Arrow 53">
                <a:extLst>
                  <a:ext uri="{FF2B5EF4-FFF2-40B4-BE49-F238E27FC236}">
                    <a16:creationId xmlns:a16="http://schemas.microsoft.com/office/drawing/2014/main" id="{AD5DF916-AA8D-447C-B3BE-B2DE2392A5AC}"/>
                  </a:ext>
                </a:extLst>
              </p:cNvPr>
              <p:cNvSpPr/>
              <p:nvPr/>
            </p:nvSpPr>
            <p:spPr>
              <a:xfrm rot="19800000">
                <a:off x="2217156" y="2600575"/>
                <a:ext cx="362010" cy="391040"/>
              </a:xfrm>
              <a:prstGeom prst="up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dirty="0"/>
              </a:p>
            </p:txBody>
          </p:sp>
          <p:sp>
            <p:nvSpPr>
              <p:cNvPr id="21" name="Up Arrow 54">
                <a:extLst>
                  <a:ext uri="{FF2B5EF4-FFF2-40B4-BE49-F238E27FC236}">
                    <a16:creationId xmlns:a16="http://schemas.microsoft.com/office/drawing/2014/main" id="{5CE95682-57C0-4DE0-A54E-253C96C6CD06}"/>
                  </a:ext>
                </a:extLst>
              </p:cNvPr>
              <p:cNvSpPr/>
              <p:nvPr/>
            </p:nvSpPr>
            <p:spPr>
              <a:xfrm rot="16800000">
                <a:off x="1726935" y="3230208"/>
                <a:ext cx="362010" cy="391040"/>
              </a:xfrm>
              <a:prstGeom prst="up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a:p>
            </p:txBody>
          </p:sp>
          <p:sp>
            <p:nvSpPr>
              <p:cNvPr id="23" name="Up Arrow 56">
                <a:extLst>
                  <a:ext uri="{FF2B5EF4-FFF2-40B4-BE49-F238E27FC236}">
                    <a16:creationId xmlns:a16="http://schemas.microsoft.com/office/drawing/2014/main" id="{33C2F533-7418-406D-B243-69C8976F4940}"/>
                  </a:ext>
                </a:extLst>
              </p:cNvPr>
              <p:cNvSpPr/>
              <p:nvPr/>
            </p:nvSpPr>
            <p:spPr>
              <a:xfrm rot="4800000" flipV="1">
                <a:off x="1726935" y="4119065"/>
                <a:ext cx="362010" cy="391040"/>
              </a:xfrm>
              <a:prstGeom prst="up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a:p>
            </p:txBody>
          </p:sp>
        </p:grpSp>
        <p:sp>
          <p:nvSpPr>
            <p:cNvPr id="25" name="TextBox 24">
              <a:extLst>
                <a:ext uri="{FF2B5EF4-FFF2-40B4-BE49-F238E27FC236}">
                  <a16:creationId xmlns:a16="http://schemas.microsoft.com/office/drawing/2014/main" id="{A19DA2A4-7195-4AEF-AD1D-D047F8E5FD4B}"/>
                </a:ext>
              </a:extLst>
            </p:cNvPr>
            <p:cNvSpPr txBox="1"/>
            <p:nvPr/>
          </p:nvSpPr>
          <p:spPr>
            <a:xfrm>
              <a:off x="3218852" y="3872176"/>
              <a:ext cx="1608024" cy="307777"/>
            </a:xfrm>
            <a:prstGeom prst="rect">
              <a:avLst/>
            </a:prstGeom>
            <a:noFill/>
          </p:spPr>
          <p:txBody>
            <a:bodyPr wrap="square" rtlCol="0">
              <a:spAutoFit/>
            </a:bodyPr>
            <a:lstStyle/>
            <a:p>
              <a:pPr algn="ctr"/>
              <a:r>
                <a:rPr lang="en-US" altLang="ko-KR" sz="1400" b="1" dirty="0">
                  <a:solidFill>
                    <a:schemeClr val="tx2"/>
                  </a:solidFill>
                  <a:cs typeface="Arial" pitchFamily="34" charset="0"/>
                </a:rPr>
                <a:t>WHO WE SERVE</a:t>
              </a:r>
              <a:endParaRPr lang="ko-KR" altLang="en-US" sz="1400" b="1" dirty="0">
                <a:solidFill>
                  <a:schemeClr val="tx2"/>
                </a:solidFill>
                <a:cs typeface="Arial" pitchFamily="34" charset="0"/>
              </a:endParaRPr>
            </a:p>
          </p:txBody>
        </p:sp>
        <p:sp>
          <p:nvSpPr>
            <p:cNvPr id="28" name="TextBox 27">
              <a:extLst>
                <a:ext uri="{FF2B5EF4-FFF2-40B4-BE49-F238E27FC236}">
                  <a16:creationId xmlns:a16="http://schemas.microsoft.com/office/drawing/2014/main" id="{5F1754D8-3561-4949-A82A-7ED20EC5D69D}"/>
                </a:ext>
              </a:extLst>
            </p:cNvPr>
            <p:cNvSpPr txBox="1"/>
            <p:nvPr/>
          </p:nvSpPr>
          <p:spPr>
            <a:xfrm>
              <a:off x="6455847" y="3911839"/>
              <a:ext cx="1608024" cy="307777"/>
            </a:xfrm>
            <a:prstGeom prst="rect">
              <a:avLst/>
            </a:prstGeom>
            <a:noFill/>
          </p:spPr>
          <p:txBody>
            <a:bodyPr wrap="square" rtlCol="0">
              <a:spAutoFit/>
            </a:bodyPr>
            <a:lstStyle/>
            <a:p>
              <a:pPr algn="ctr"/>
              <a:r>
                <a:rPr lang="en-US" altLang="ko-KR" sz="1400" b="1" dirty="0">
                  <a:solidFill>
                    <a:schemeClr val="tx2"/>
                  </a:solidFill>
                  <a:cs typeface="Arial" pitchFamily="34" charset="0"/>
                </a:rPr>
                <a:t>WHAT WE DO</a:t>
              </a:r>
              <a:endParaRPr lang="ko-KR" altLang="en-US" sz="1400" b="1" dirty="0">
                <a:solidFill>
                  <a:schemeClr val="tx2"/>
                </a:solidFill>
                <a:cs typeface="Arial" pitchFamily="34" charset="0"/>
              </a:endParaRPr>
            </a:p>
          </p:txBody>
        </p:sp>
        <p:sp>
          <p:nvSpPr>
            <p:cNvPr id="44" name="TextBox 43">
              <a:extLst>
                <a:ext uri="{FF2B5EF4-FFF2-40B4-BE49-F238E27FC236}">
                  <a16:creationId xmlns:a16="http://schemas.microsoft.com/office/drawing/2014/main" id="{D26F40F5-443E-45B3-9CCE-7BD6B3DF0EC9}"/>
                </a:ext>
              </a:extLst>
            </p:cNvPr>
            <p:cNvSpPr txBox="1"/>
            <p:nvPr/>
          </p:nvSpPr>
          <p:spPr>
            <a:xfrm>
              <a:off x="715672" y="2200755"/>
              <a:ext cx="2421224" cy="400110"/>
            </a:xfrm>
            <a:prstGeom prst="rect">
              <a:avLst/>
            </a:prstGeom>
            <a:noFill/>
          </p:spPr>
          <p:txBody>
            <a:bodyPr wrap="square" rtlCol="0">
              <a:spAutoFit/>
            </a:bodyPr>
            <a:lstStyle/>
            <a:p>
              <a:pPr algn="r"/>
              <a:r>
                <a:rPr lang="en-US" altLang="ko-KR" sz="2000" b="1" dirty="0">
                  <a:solidFill>
                    <a:schemeClr val="bg1"/>
                  </a:solidFill>
                  <a:cs typeface="Arial" pitchFamily="34" charset="0"/>
                </a:rPr>
                <a:t>FACULTY</a:t>
              </a:r>
              <a:endParaRPr lang="ko-KR" altLang="en-US" sz="2000" b="1" dirty="0">
                <a:solidFill>
                  <a:schemeClr val="bg1"/>
                </a:solidFill>
                <a:cs typeface="Arial" pitchFamily="34" charset="0"/>
              </a:endParaRPr>
            </a:p>
          </p:txBody>
        </p:sp>
        <p:sp>
          <p:nvSpPr>
            <p:cNvPr id="56" name="TextBox 55">
              <a:extLst>
                <a:ext uri="{FF2B5EF4-FFF2-40B4-BE49-F238E27FC236}">
                  <a16:creationId xmlns:a16="http://schemas.microsoft.com/office/drawing/2014/main" id="{2C98B8FA-8CB3-4E5C-8694-5BC89BE54729}"/>
                </a:ext>
              </a:extLst>
            </p:cNvPr>
            <p:cNvSpPr txBox="1"/>
            <p:nvPr/>
          </p:nvSpPr>
          <p:spPr>
            <a:xfrm>
              <a:off x="4847823" y="2900307"/>
              <a:ext cx="1608024" cy="276999"/>
            </a:xfrm>
            <a:prstGeom prst="rect">
              <a:avLst/>
            </a:prstGeom>
            <a:noFill/>
          </p:spPr>
          <p:txBody>
            <a:bodyPr wrap="square" rtlCol="0">
              <a:spAutoFit/>
            </a:bodyPr>
            <a:lstStyle/>
            <a:p>
              <a:pPr algn="ctr"/>
              <a:endParaRPr lang="ko-KR" altLang="en-US" sz="1200" dirty="0">
                <a:solidFill>
                  <a:schemeClr val="tx1">
                    <a:lumMod val="75000"/>
                    <a:lumOff val="25000"/>
                  </a:schemeClr>
                </a:solidFill>
                <a:cs typeface="Arial" pitchFamily="34" charset="0"/>
              </a:endParaRPr>
            </a:p>
          </p:txBody>
        </p:sp>
        <p:sp>
          <p:nvSpPr>
            <p:cNvPr id="57" name="TextBox 56">
              <a:extLst>
                <a:ext uri="{FF2B5EF4-FFF2-40B4-BE49-F238E27FC236}">
                  <a16:creationId xmlns:a16="http://schemas.microsoft.com/office/drawing/2014/main" id="{5C8D48D5-1033-E0F0-5522-7EA28C1BD76C}"/>
                </a:ext>
              </a:extLst>
            </p:cNvPr>
            <p:cNvSpPr txBox="1"/>
            <p:nvPr/>
          </p:nvSpPr>
          <p:spPr>
            <a:xfrm>
              <a:off x="0" y="3281876"/>
              <a:ext cx="2421224" cy="400110"/>
            </a:xfrm>
            <a:prstGeom prst="rect">
              <a:avLst/>
            </a:prstGeom>
            <a:noFill/>
          </p:spPr>
          <p:txBody>
            <a:bodyPr wrap="square" rtlCol="0">
              <a:spAutoFit/>
            </a:bodyPr>
            <a:lstStyle/>
            <a:p>
              <a:pPr algn="r"/>
              <a:r>
                <a:rPr lang="en-US" altLang="ko-KR" sz="2000" b="1" dirty="0">
                  <a:solidFill>
                    <a:schemeClr val="bg1"/>
                  </a:solidFill>
                  <a:cs typeface="Arial" pitchFamily="34" charset="0"/>
                </a:rPr>
                <a:t>STAFF</a:t>
              </a:r>
              <a:endParaRPr lang="ko-KR" altLang="en-US" sz="2000" b="1" dirty="0">
                <a:solidFill>
                  <a:schemeClr val="bg1"/>
                </a:solidFill>
                <a:cs typeface="Arial" pitchFamily="34" charset="0"/>
              </a:endParaRPr>
            </a:p>
          </p:txBody>
        </p:sp>
        <p:sp>
          <p:nvSpPr>
            <p:cNvPr id="58" name="TextBox 57">
              <a:extLst>
                <a:ext uri="{FF2B5EF4-FFF2-40B4-BE49-F238E27FC236}">
                  <a16:creationId xmlns:a16="http://schemas.microsoft.com/office/drawing/2014/main" id="{6BA3038B-BD18-D10D-DCA2-65DE8F372501}"/>
                </a:ext>
              </a:extLst>
            </p:cNvPr>
            <p:cNvSpPr txBox="1"/>
            <p:nvPr/>
          </p:nvSpPr>
          <p:spPr>
            <a:xfrm>
              <a:off x="147277" y="4480014"/>
              <a:ext cx="2421224" cy="400110"/>
            </a:xfrm>
            <a:prstGeom prst="rect">
              <a:avLst/>
            </a:prstGeom>
            <a:noFill/>
          </p:spPr>
          <p:txBody>
            <a:bodyPr wrap="square" rtlCol="0">
              <a:spAutoFit/>
            </a:bodyPr>
            <a:lstStyle/>
            <a:p>
              <a:pPr algn="r"/>
              <a:r>
                <a:rPr lang="en-US" altLang="ko-KR" sz="2000" b="1" dirty="0">
                  <a:solidFill>
                    <a:schemeClr val="bg1"/>
                  </a:solidFill>
                  <a:cs typeface="Arial" pitchFamily="34" charset="0"/>
                </a:rPr>
                <a:t>STUDENTS</a:t>
              </a:r>
              <a:endParaRPr lang="ko-KR" altLang="en-US" sz="2000" b="1" dirty="0">
                <a:solidFill>
                  <a:schemeClr val="bg1"/>
                </a:solidFill>
                <a:cs typeface="Arial" pitchFamily="34" charset="0"/>
              </a:endParaRPr>
            </a:p>
          </p:txBody>
        </p:sp>
        <p:sp>
          <p:nvSpPr>
            <p:cNvPr id="59" name="TextBox 58">
              <a:extLst>
                <a:ext uri="{FF2B5EF4-FFF2-40B4-BE49-F238E27FC236}">
                  <a16:creationId xmlns:a16="http://schemas.microsoft.com/office/drawing/2014/main" id="{46108B29-5333-5A48-2A15-3559BA8586F9}"/>
                </a:ext>
              </a:extLst>
            </p:cNvPr>
            <p:cNvSpPr txBox="1"/>
            <p:nvPr/>
          </p:nvSpPr>
          <p:spPr>
            <a:xfrm>
              <a:off x="7501193" y="2354448"/>
              <a:ext cx="2421224" cy="707886"/>
            </a:xfrm>
            <a:prstGeom prst="rect">
              <a:avLst/>
            </a:prstGeom>
            <a:noFill/>
          </p:spPr>
          <p:txBody>
            <a:bodyPr wrap="square" rtlCol="0">
              <a:spAutoFit/>
            </a:bodyPr>
            <a:lstStyle/>
            <a:p>
              <a:pPr algn="r"/>
              <a:r>
                <a:rPr lang="en-US" altLang="ko-KR" sz="2000" b="1" dirty="0">
                  <a:solidFill>
                    <a:schemeClr val="bg1"/>
                  </a:solidFill>
                  <a:cs typeface="Arial" pitchFamily="34" charset="0"/>
                </a:rPr>
                <a:t>Trainings</a:t>
              </a:r>
              <a:r>
                <a:rPr lang="en-US" altLang="ko-KR" sz="2000" b="1" dirty="0">
                  <a:solidFill>
                    <a:schemeClr val="tx1">
                      <a:lumMod val="75000"/>
                      <a:lumOff val="25000"/>
                    </a:schemeClr>
                  </a:solidFill>
                  <a:cs typeface="Arial" pitchFamily="34" charset="0"/>
                </a:rPr>
                <a:t> &amp; Workshops</a:t>
              </a:r>
              <a:endParaRPr lang="ko-KR" altLang="en-US" sz="2000" b="1" dirty="0">
                <a:solidFill>
                  <a:schemeClr val="tx1">
                    <a:lumMod val="75000"/>
                    <a:lumOff val="25000"/>
                  </a:schemeClr>
                </a:solidFill>
                <a:cs typeface="Arial" pitchFamily="34" charset="0"/>
              </a:endParaRPr>
            </a:p>
          </p:txBody>
        </p:sp>
        <p:sp>
          <p:nvSpPr>
            <p:cNvPr id="60" name="TextBox 59">
              <a:extLst>
                <a:ext uri="{FF2B5EF4-FFF2-40B4-BE49-F238E27FC236}">
                  <a16:creationId xmlns:a16="http://schemas.microsoft.com/office/drawing/2014/main" id="{30F28D80-94FB-B084-8ED9-ACEBD1F1976A}"/>
                </a:ext>
              </a:extLst>
            </p:cNvPr>
            <p:cNvSpPr txBox="1"/>
            <p:nvPr/>
          </p:nvSpPr>
          <p:spPr>
            <a:xfrm>
              <a:off x="7598086" y="3194179"/>
              <a:ext cx="2421224" cy="1015663"/>
            </a:xfrm>
            <a:prstGeom prst="rect">
              <a:avLst/>
            </a:prstGeom>
            <a:noFill/>
          </p:spPr>
          <p:txBody>
            <a:bodyPr wrap="square" rtlCol="0">
              <a:spAutoFit/>
            </a:bodyPr>
            <a:lstStyle/>
            <a:p>
              <a:pPr algn="r"/>
              <a:r>
                <a:rPr lang="en-US" altLang="ko-KR" sz="2000" b="1" dirty="0">
                  <a:solidFill>
                    <a:schemeClr val="bg1"/>
                  </a:solidFill>
                  <a:cs typeface="Arial" pitchFamily="34" charset="0"/>
                </a:rPr>
                <a:t>Harm &amp;</a:t>
              </a:r>
              <a:r>
                <a:rPr lang="en-US" altLang="ko-KR" sz="2000" b="1" dirty="0">
                  <a:solidFill>
                    <a:schemeClr val="tx1">
                      <a:lumMod val="75000"/>
                      <a:lumOff val="25000"/>
                    </a:schemeClr>
                  </a:solidFill>
                  <a:cs typeface="Arial" pitchFamily="34" charset="0"/>
                </a:rPr>
                <a:t> </a:t>
              </a:r>
            </a:p>
            <a:p>
              <a:pPr algn="r"/>
              <a:r>
                <a:rPr lang="en-US" altLang="ko-KR" sz="2000" b="1" dirty="0">
                  <a:solidFill>
                    <a:schemeClr val="bg1"/>
                  </a:solidFill>
                  <a:cs typeface="Arial" pitchFamily="34" charset="0"/>
                </a:rPr>
                <a:t>Healing</a:t>
              </a:r>
              <a:r>
                <a:rPr lang="en-US" altLang="ko-KR" sz="2000" b="1" dirty="0">
                  <a:solidFill>
                    <a:schemeClr val="tx1">
                      <a:lumMod val="75000"/>
                      <a:lumOff val="25000"/>
                    </a:schemeClr>
                  </a:solidFill>
                  <a:cs typeface="Arial" pitchFamily="34" charset="0"/>
                </a:rPr>
                <a:t> </a:t>
              </a:r>
            </a:p>
            <a:p>
              <a:pPr algn="r"/>
              <a:r>
                <a:rPr lang="en-US" altLang="ko-KR" sz="2000" b="1" dirty="0">
                  <a:solidFill>
                    <a:schemeClr val="bg1"/>
                  </a:solidFill>
                  <a:cs typeface="Arial" pitchFamily="34" charset="0"/>
                </a:rPr>
                <a:t>Cases</a:t>
              </a:r>
              <a:r>
                <a:rPr lang="en-US" altLang="ko-KR" sz="2000" b="1" dirty="0">
                  <a:solidFill>
                    <a:schemeClr val="tx1">
                      <a:lumMod val="75000"/>
                      <a:lumOff val="25000"/>
                    </a:schemeClr>
                  </a:solidFill>
                  <a:cs typeface="Arial" pitchFamily="34" charset="0"/>
                </a:rPr>
                <a:t> </a:t>
              </a:r>
              <a:endParaRPr lang="ko-KR" altLang="en-US" sz="2000" b="1" dirty="0">
                <a:solidFill>
                  <a:schemeClr val="tx1">
                    <a:lumMod val="75000"/>
                    <a:lumOff val="25000"/>
                  </a:schemeClr>
                </a:solidFill>
                <a:cs typeface="Arial" pitchFamily="34" charset="0"/>
              </a:endParaRPr>
            </a:p>
          </p:txBody>
        </p:sp>
        <p:sp>
          <p:nvSpPr>
            <p:cNvPr id="61" name="TextBox 60">
              <a:extLst>
                <a:ext uri="{FF2B5EF4-FFF2-40B4-BE49-F238E27FC236}">
                  <a16:creationId xmlns:a16="http://schemas.microsoft.com/office/drawing/2014/main" id="{D427DC52-9446-A188-497C-B4705A88A1A1}"/>
                </a:ext>
              </a:extLst>
            </p:cNvPr>
            <p:cNvSpPr txBox="1"/>
            <p:nvPr/>
          </p:nvSpPr>
          <p:spPr>
            <a:xfrm>
              <a:off x="8365116" y="4430711"/>
              <a:ext cx="2421224" cy="707886"/>
            </a:xfrm>
            <a:prstGeom prst="rect">
              <a:avLst/>
            </a:prstGeom>
            <a:noFill/>
          </p:spPr>
          <p:txBody>
            <a:bodyPr wrap="square" rtlCol="0">
              <a:spAutoFit/>
            </a:bodyPr>
            <a:lstStyle/>
            <a:p>
              <a:pPr algn="r"/>
              <a:r>
                <a:rPr lang="en-US" altLang="ko-KR" sz="2000" b="1" dirty="0">
                  <a:solidFill>
                    <a:schemeClr val="bg1"/>
                  </a:solidFill>
                  <a:cs typeface="Arial" pitchFamily="34" charset="0"/>
                </a:rPr>
                <a:t>Consultation</a:t>
              </a:r>
              <a:r>
                <a:rPr lang="en-US" altLang="ko-KR" sz="2000" b="1" dirty="0">
                  <a:solidFill>
                    <a:schemeClr val="tx1">
                      <a:lumMod val="75000"/>
                      <a:lumOff val="25000"/>
                    </a:schemeClr>
                  </a:solidFill>
                  <a:cs typeface="Arial" pitchFamily="34" charset="0"/>
                </a:rPr>
                <a:t> &amp;</a:t>
              </a:r>
            </a:p>
            <a:p>
              <a:pPr algn="r"/>
              <a:r>
                <a:rPr lang="en-US" altLang="ko-KR" sz="2000" b="1" dirty="0">
                  <a:solidFill>
                    <a:schemeClr val="tx1">
                      <a:lumMod val="75000"/>
                      <a:lumOff val="25000"/>
                    </a:schemeClr>
                  </a:solidFill>
                  <a:cs typeface="Arial" pitchFamily="34" charset="0"/>
                </a:rPr>
                <a:t>Conflict Coaching</a:t>
              </a:r>
              <a:endParaRPr lang="ko-KR" altLang="en-US" sz="2000" b="1" dirty="0">
                <a:solidFill>
                  <a:schemeClr val="tx1">
                    <a:lumMod val="75000"/>
                    <a:lumOff val="25000"/>
                  </a:schemeClr>
                </a:solidFill>
                <a:cs typeface="Arial" pitchFamily="34" charset="0"/>
              </a:endParaRPr>
            </a:p>
          </p:txBody>
        </p:sp>
      </p:grpSp>
      <p:sp>
        <p:nvSpPr>
          <p:cNvPr id="27" name="Text Placeholder 5">
            <a:extLst>
              <a:ext uri="{FF2B5EF4-FFF2-40B4-BE49-F238E27FC236}">
                <a16:creationId xmlns:a16="http://schemas.microsoft.com/office/drawing/2014/main" id="{CB0A4150-5159-F8CB-3A52-FCC696149D46}"/>
              </a:ext>
            </a:extLst>
          </p:cNvPr>
          <p:cNvSpPr txBox="1">
            <a:spLocks/>
          </p:cNvSpPr>
          <p:nvPr/>
        </p:nvSpPr>
        <p:spPr>
          <a:xfrm>
            <a:off x="2980168" y="5086392"/>
            <a:ext cx="6231663" cy="52056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None/>
            </a:pPr>
            <a:r>
              <a:rPr lang="en-US" altLang="en-US" sz="2400" b="1" dirty="0">
                <a:solidFill>
                  <a:schemeClr val="accent1"/>
                </a:solidFill>
              </a:rPr>
              <a:t>RP@P specializes in relationship building</a:t>
            </a:r>
          </a:p>
        </p:txBody>
      </p:sp>
      <p:sp>
        <p:nvSpPr>
          <p:cNvPr id="29" name="Text Placeholder 5">
            <a:extLst>
              <a:ext uri="{FF2B5EF4-FFF2-40B4-BE49-F238E27FC236}">
                <a16:creationId xmlns:a16="http://schemas.microsoft.com/office/drawing/2014/main" id="{AA44AA80-5530-5D7B-4460-43C39DF448D4}"/>
              </a:ext>
            </a:extLst>
          </p:cNvPr>
          <p:cNvSpPr txBox="1">
            <a:spLocks/>
          </p:cNvSpPr>
          <p:nvPr/>
        </p:nvSpPr>
        <p:spPr>
          <a:xfrm>
            <a:off x="7660107" y="5553447"/>
            <a:ext cx="1551724" cy="52056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None/>
            </a:pPr>
            <a:r>
              <a:rPr lang="en-US" altLang="en-US" sz="2400" b="1" dirty="0">
                <a:solidFill>
                  <a:schemeClr val="accent1"/>
                </a:solidFill>
              </a:rPr>
              <a:t>mending</a:t>
            </a:r>
          </a:p>
        </p:txBody>
      </p:sp>
      <p:sp>
        <p:nvSpPr>
          <p:cNvPr id="30" name="Text Placeholder 5">
            <a:extLst>
              <a:ext uri="{FF2B5EF4-FFF2-40B4-BE49-F238E27FC236}">
                <a16:creationId xmlns:a16="http://schemas.microsoft.com/office/drawing/2014/main" id="{B6FD8144-489C-F9D4-CA79-4FF18841EDB0}"/>
              </a:ext>
            </a:extLst>
          </p:cNvPr>
          <p:cNvSpPr txBox="1">
            <a:spLocks/>
          </p:cNvSpPr>
          <p:nvPr/>
        </p:nvSpPr>
        <p:spPr>
          <a:xfrm>
            <a:off x="7719771" y="6020502"/>
            <a:ext cx="1551724" cy="52056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None/>
            </a:pPr>
            <a:r>
              <a:rPr lang="en-US" altLang="en-US" sz="2400" b="1" dirty="0">
                <a:solidFill>
                  <a:schemeClr val="accent1"/>
                </a:solidFill>
              </a:rPr>
              <a:t>healing</a:t>
            </a:r>
          </a:p>
        </p:txBody>
      </p:sp>
      <p:pic>
        <p:nvPicPr>
          <p:cNvPr id="31" name="Picture 30" descr="Text&#10;&#10;Description automatically generated">
            <a:extLst>
              <a:ext uri="{FF2B5EF4-FFF2-40B4-BE49-F238E27FC236}">
                <a16:creationId xmlns:a16="http://schemas.microsoft.com/office/drawing/2014/main" id="{9502A41F-E6AE-A8F6-1689-F197FDE0BFE0}"/>
              </a:ext>
            </a:extLst>
          </p:cNvPr>
          <p:cNvPicPr>
            <a:picLocks noChangeAspect="1"/>
          </p:cNvPicPr>
          <p:nvPr/>
        </p:nvPicPr>
        <p:blipFill>
          <a:blip r:embed="rId3"/>
          <a:stretch>
            <a:fillRect/>
          </a:stretch>
        </p:blipFill>
        <p:spPr>
          <a:xfrm>
            <a:off x="10342839" y="6020502"/>
            <a:ext cx="1567806" cy="686199"/>
          </a:xfrm>
          <a:prstGeom prst="rect">
            <a:avLst/>
          </a:prstGeom>
        </p:spPr>
      </p:pic>
    </p:spTree>
    <p:extLst>
      <p:ext uri="{BB962C8B-B14F-4D97-AF65-F5344CB8AC3E}">
        <p14:creationId xmlns:p14="http://schemas.microsoft.com/office/powerpoint/2010/main" val="7223292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A1F3B608-B797-6B1F-70AD-E32A739079D6}"/>
              </a:ext>
            </a:extLst>
          </p:cNvPr>
          <p:cNvSpPr txBox="1">
            <a:spLocks noChangeArrowheads="1"/>
          </p:cNvSpPr>
          <p:nvPr/>
        </p:nvSpPr>
        <p:spPr>
          <a:xfrm>
            <a:off x="355394" y="251095"/>
            <a:ext cx="6930760" cy="1348912"/>
          </a:xfrm>
          <a:prstGeom prst="rect">
            <a:avLst/>
          </a:prstGeom>
        </p:spPr>
        <p:txBody>
          <a:bodyPr anchor="ctr">
            <a:noAutofit/>
          </a:bodyPr>
          <a:lstStyle>
            <a:lvl1pPr algn="l" defTabSz="914400" rtl="0" eaLnBrk="1" latinLnBrk="0" hangingPunct="1">
              <a:lnSpc>
                <a:spcPct val="90000"/>
              </a:lnSpc>
              <a:spcBef>
                <a:spcPts val="1000"/>
              </a:spcBef>
              <a:buNone/>
              <a:defRPr sz="4000" b="1" kern="1200">
                <a:solidFill>
                  <a:schemeClr val="bg2"/>
                </a:solidFill>
                <a:latin typeface="+mj-lt"/>
                <a:ea typeface="+mj-ea"/>
                <a:cs typeface="+mj-cs"/>
              </a:defRPr>
            </a:lvl1pPr>
          </a:lstStyle>
          <a:p>
            <a:pPr fontAlgn="auto">
              <a:spcAft>
                <a:spcPts val="0"/>
              </a:spcAft>
            </a:pPr>
            <a:r>
              <a:rPr lang="en-US" altLang="en-US" sz="4800" dirty="0"/>
              <a:t>Inclusive Community</a:t>
            </a:r>
          </a:p>
        </p:txBody>
      </p:sp>
      <p:sp>
        <p:nvSpPr>
          <p:cNvPr id="8" name="Hexagon 7">
            <a:extLst>
              <a:ext uri="{FF2B5EF4-FFF2-40B4-BE49-F238E27FC236}">
                <a16:creationId xmlns:a16="http://schemas.microsoft.com/office/drawing/2014/main" id="{C65D23C3-6C9C-4756-FF8D-65DD6A256A38}"/>
              </a:ext>
            </a:extLst>
          </p:cNvPr>
          <p:cNvSpPr/>
          <p:nvPr/>
        </p:nvSpPr>
        <p:spPr>
          <a:xfrm>
            <a:off x="853445" y="2163121"/>
            <a:ext cx="2967329" cy="2531758"/>
          </a:xfrm>
          <a:prstGeom prst="hexagon">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solidFill>
              </a:rPr>
              <a:t>BELONGING</a:t>
            </a:r>
          </a:p>
        </p:txBody>
      </p:sp>
      <p:sp>
        <p:nvSpPr>
          <p:cNvPr id="9" name="Hexagon 8">
            <a:extLst>
              <a:ext uri="{FF2B5EF4-FFF2-40B4-BE49-F238E27FC236}">
                <a16:creationId xmlns:a16="http://schemas.microsoft.com/office/drawing/2014/main" id="{92115871-0970-4D6D-14FD-C205A84AE1C8}"/>
              </a:ext>
            </a:extLst>
          </p:cNvPr>
          <p:cNvSpPr/>
          <p:nvPr/>
        </p:nvSpPr>
        <p:spPr>
          <a:xfrm>
            <a:off x="4778771" y="2163121"/>
            <a:ext cx="2967329" cy="2531758"/>
          </a:xfrm>
          <a:prstGeom prst="hexagon">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solidFill>
              </a:rPr>
              <a:t>AGENCY</a:t>
            </a:r>
          </a:p>
        </p:txBody>
      </p:sp>
      <p:sp>
        <p:nvSpPr>
          <p:cNvPr id="10" name="Hexagon 9">
            <a:extLst>
              <a:ext uri="{FF2B5EF4-FFF2-40B4-BE49-F238E27FC236}">
                <a16:creationId xmlns:a16="http://schemas.microsoft.com/office/drawing/2014/main" id="{C77F5AE9-3F3F-55A0-5003-E2DF41CB43C7}"/>
              </a:ext>
            </a:extLst>
          </p:cNvPr>
          <p:cNvSpPr/>
          <p:nvPr/>
        </p:nvSpPr>
        <p:spPr>
          <a:xfrm>
            <a:off x="8704097" y="2163121"/>
            <a:ext cx="2967329" cy="2531758"/>
          </a:xfrm>
          <a:prstGeom prst="hexagon">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b="1" dirty="0">
                <a:solidFill>
                  <a:schemeClr val="accent6"/>
                </a:solidFill>
              </a:rPr>
              <a:t>ACCOUNTABILITY</a:t>
            </a:r>
          </a:p>
        </p:txBody>
      </p:sp>
      <p:pic>
        <p:nvPicPr>
          <p:cNvPr id="14" name="Picture 13" descr="Text&#10;&#10;Description automatically generated">
            <a:extLst>
              <a:ext uri="{FF2B5EF4-FFF2-40B4-BE49-F238E27FC236}">
                <a16:creationId xmlns:a16="http://schemas.microsoft.com/office/drawing/2014/main" id="{D5EFBD29-DE35-0269-C274-01A9216CCC8C}"/>
              </a:ext>
            </a:extLst>
          </p:cNvPr>
          <p:cNvPicPr>
            <a:picLocks noChangeAspect="1"/>
          </p:cNvPicPr>
          <p:nvPr/>
        </p:nvPicPr>
        <p:blipFill>
          <a:blip r:embed="rId3"/>
          <a:stretch>
            <a:fillRect/>
          </a:stretch>
        </p:blipFill>
        <p:spPr>
          <a:xfrm>
            <a:off x="10437928" y="179517"/>
            <a:ext cx="1567806" cy="686199"/>
          </a:xfrm>
          <a:prstGeom prst="rect">
            <a:avLst/>
          </a:prstGeom>
        </p:spPr>
      </p:pic>
      <p:sp>
        <p:nvSpPr>
          <p:cNvPr id="21" name="TextBox 20">
            <a:extLst>
              <a:ext uri="{FF2B5EF4-FFF2-40B4-BE49-F238E27FC236}">
                <a16:creationId xmlns:a16="http://schemas.microsoft.com/office/drawing/2014/main" id="{4FDD8563-6F27-63EF-3DB3-8D9F3B68A069}"/>
              </a:ext>
            </a:extLst>
          </p:cNvPr>
          <p:cNvSpPr txBox="1"/>
          <p:nvPr/>
        </p:nvSpPr>
        <p:spPr>
          <a:xfrm>
            <a:off x="1349531" y="3781575"/>
            <a:ext cx="872868" cy="369332"/>
          </a:xfrm>
          <a:prstGeom prst="rect">
            <a:avLst/>
          </a:prstGeom>
          <a:noFill/>
        </p:spPr>
        <p:txBody>
          <a:bodyPr wrap="none" rtlCol="0">
            <a:spAutoFit/>
          </a:bodyPr>
          <a:lstStyle/>
          <a:p>
            <a:r>
              <a:rPr lang="en-US" dirty="0"/>
              <a:t>Values</a:t>
            </a:r>
          </a:p>
        </p:txBody>
      </p:sp>
      <p:sp>
        <p:nvSpPr>
          <p:cNvPr id="22" name="TextBox 21">
            <a:extLst>
              <a:ext uri="{FF2B5EF4-FFF2-40B4-BE49-F238E27FC236}">
                <a16:creationId xmlns:a16="http://schemas.microsoft.com/office/drawing/2014/main" id="{FBAF2446-47D5-D7D2-6763-4D422B3FAA88}"/>
              </a:ext>
            </a:extLst>
          </p:cNvPr>
          <p:cNvSpPr txBox="1"/>
          <p:nvPr/>
        </p:nvSpPr>
        <p:spPr>
          <a:xfrm>
            <a:off x="1373962" y="2707094"/>
            <a:ext cx="941283" cy="369332"/>
          </a:xfrm>
          <a:prstGeom prst="rect">
            <a:avLst/>
          </a:prstGeom>
          <a:noFill/>
        </p:spPr>
        <p:txBody>
          <a:bodyPr wrap="none" rtlCol="0">
            <a:spAutoFit/>
          </a:bodyPr>
          <a:lstStyle/>
          <a:p>
            <a:r>
              <a:rPr lang="en-US" dirty="0"/>
              <a:t>Beliefs </a:t>
            </a:r>
          </a:p>
        </p:txBody>
      </p:sp>
      <p:sp>
        <p:nvSpPr>
          <p:cNvPr id="23" name="TextBox 22">
            <a:extLst>
              <a:ext uri="{FF2B5EF4-FFF2-40B4-BE49-F238E27FC236}">
                <a16:creationId xmlns:a16="http://schemas.microsoft.com/office/drawing/2014/main" id="{A8194755-F6F5-5AD2-BDE0-91F05BABD995}"/>
              </a:ext>
            </a:extLst>
          </p:cNvPr>
          <p:cNvSpPr txBox="1"/>
          <p:nvPr/>
        </p:nvSpPr>
        <p:spPr>
          <a:xfrm>
            <a:off x="2337109" y="2707094"/>
            <a:ext cx="796052" cy="369332"/>
          </a:xfrm>
          <a:prstGeom prst="rect">
            <a:avLst/>
          </a:prstGeom>
          <a:noFill/>
        </p:spPr>
        <p:txBody>
          <a:bodyPr wrap="none" rtlCol="0">
            <a:spAutoFit/>
          </a:bodyPr>
          <a:lstStyle/>
          <a:p>
            <a:r>
              <a:rPr lang="en-US" dirty="0"/>
              <a:t>Views</a:t>
            </a:r>
          </a:p>
        </p:txBody>
      </p:sp>
      <p:sp>
        <p:nvSpPr>
          <p:cNvPr id="24" name="TextBox 23">
            <a:extLst>
              <a:ext uri="{FF2B5EF4-FFF2-40B4-BE49-F238E27FC236}">
                <a16:creationId xmlns:a16="http://schemas.microsoft.com/office/drawing/2014/main" id="{BA237E9B-F291-A9D5-2C91-B04F10A685E3}"/>
              </a:ext>
            </a:extLst>
          </p:cNvPr>
          <p:cNvSpPr txBox="1"/>
          <p:nvPr/>
        </p:nvSpPr>
        <p:spPr>
          <a:xfrm>
            <a:off x="2337109" y="3823744"/>
            <a:ext cx="864339" cy="369332"/>
          </a:xfrm>
          <a:prstGeom prst="rect">
            <a:avLst/>
          </a:prstGeom>
          <a:noFill/>
        </p:spPr>
        <p:txBody>
          <a:bodyPr wrap="none" rtlCol="0">
            <a:spAutoFit/>
          </a:bodyPr>
          <a:lstStyle/>
          <a:p>
            <a:r>
              <a:rPr lang="en-US" dirty="0"/>
              <a:t>Norms</a:t>
            </a:r>
          </a:p>
        </p:txBody>
      </p:sp>
      <p:sp>
        <p:nvSpPr>
          <p:cNvPr id="25" name="TextBox 24">
            <a:extLst>
              <a:ext uri="{FF2B5EF4-FFF2-40B4-BE49-F238E27FC236}">
                <a16:creationId xmlns:a16="http://schemas.microsoft.com/office/drawing/2014/main" id="{050D39AF-1A5C-F6D2-32B3-52EBE0643337}"/>
              </a:ext>
            </a:extLst>
          </p:cNvPr>
          <p:cNvSpPr txBox="1"/>
          <p:nvPr/>
        </p:nvSpPr>
        <p:spPr>
          <a:xfrm>
            <a:off x="5846373" y="3828833"/>
            <a:ext cx="851515" cy="369332"/>
          </a:xfrm>
          <a:prstGeom prst="rect">
            <a:avLst/>
          </a:prstGeom>
          <a:noFill/>
        </p:spPr>
        <p:txBody>
          <a:bodyPr wrap="none" rtlCol="0">
            <a:spAutoFit/>
          </a:bodyPr>
          <a:lstStyle/>
          <a:p>
            <a:r>
              <a:rPr lang="en-US" dirty="0"/>
              <a:t>Needs</a:t>
            </a:r>
          </a:p>
        </p:txBody>
      </p:sp>
      <p:sp>
        <p:nvSpPr>
          <p:cNvPr id="26" name="TextBox 25">
            <a:extLst>
              <a:ext uri="{FF2B5EF4-FFF2-40B4-BE49-F238E27FC236}">
                <a16:creationId xmlns:a16="http://schemas.microsoft.com/office/drawing/2014/main" id="{BBFECF5C-2059-241E-CD39-70D4A0B517A7}"/>
              </a:ext>
            </a:extLst>
          </p:cNvPr>
          <p:cNvSpPr txBox="1"/>
          <p:nvPr/>
        </p:nvSpPr>
        <p:spPr>
          <a:xfrm>
            <a:off x="5846373" y="2678763"/>
            <a:ext cx="838691" cy="369332"/>
          </a:xfrm>
          <a:prstGeom prst="rect">
            <a:avLst/>
          </a:prstGeom>
          <a:noFill/>
        </p:spPr>
        <p:txBody>
          <a:bodyPr wrap="none" rtlCol="0">
            <a:spAutoFit/>
          </a:bodyPr>
          <a:lstStyle/>
          <a:p>
            <a:r>
              <a:rPr lang="en-US" dirty="0"/>
              <a:t>Power</a:t>
            </a:r>
          </a:p>
        </p:txBody>
      </p:sp>
      <p:sp>
        <p:nvSpPr>
          <p:cNvPr id="27" name="TextBox 26">
            <a:extLst>
              <a:ext uri="{FF2B5EF4-FFF2-40B4-BE49-F238E27FC236}">
                <a16:creationId xmlns:a16="http://schemas.microsoft.com/office/drawing/2014/main" id="{B590A824-4650-AEEC-2A51-BF263D739050}"/>
              </a:ext>
            </a:extLst>
          </p:cNvPr>
          <p:cNvSpPr txBox="1"/>
          <p:nvPr/>
        </p:nvSpPr>
        <p:spPr>
          <a:xfrm>
            <a:off x="9511935" y="2707094"/>
            <a:ext cx="1351652" cy="369332"/>
          </a:xfrm>
          <a:prstGeom prst="rect">
            <a:avLst/>
          </a:prstGeom>
          <a:noFill/>
        </p:spPr>
        <p:txBody>
          <a:bodyPr wrap="none" rtlCol="0">
            <a:spAutoFit/>
          </a:bodyPr>
          <a:lstStyle/>
          <a:p>
            <a:r>
              <a:rPr lang="en-US" dirty="0"/>
              <a:t>Restorative</a:t>
            </a:r>
          </a:p>
        </p:txBody>
      </p:sp>
      <p:sp>
        <p:nvSpPr>
          <p:cNvPr id="28" name="TextBox 27">
            <a:extLst>
              <a:ext uri="{FF2B5EF4-FFF2-40B4-BE49-F238E27FC236}">
                <a16:creationId xmlns:a16="http://schemas.microsoft.com/office/drawing/2014/main" id="{44286A7D-EEF0-C107-0685-83760E2A5379}"/>
              </a:ext>
            </a:extLst>
          </p:cNvPr>
          <p:cNvSpPr txBox="1"/>
          <p:nvPr/>
        </p:nvSpPr>
        <p:spPr>
          <a:xfrm>
            <a:off x="9287514" y="3823744"/>
            <a:ext cx="1800493" cy="369332"/>
          </a:xfrm>
          <a:prstGeom prst="rect">
            <a:avLst/>
          </a:prstGeom>
          <a:noFill/>
        </p:spPr>
        <p:txBody>
          <a:bodyPr wrap="none" rtlCol="0">
            <a:spAutoFit/>
          </a:bodyPr>
          <a:lstStyle/>
          <a:p>
            <a:r>
              <a:rPr lang="en-US" dirty="0"/>
              <a:t>Growth Mindset</a:t>
            </a:r>
          </a:p>
        </p:txBody>
      </p:sp>
    </p:spTree>
    <p:extLst>
      <p:ext uri="{BB962C8B-B14F-4D97-AF65-F5344CB8AC3E}">
        <p14:creationId xmlns:p14="http://schemas.microsoft.com/office/powerpoint/2010/main" val="461669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500"/>
                                        <p:tgtEl>
                                          <p:spTgt spid="2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500"/>
                                        <p:tgtEl>
                                          <p:spTgt spid="2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fade">
                                      <p:cBhvr>
                                        <p:cTn id="34" dur="500"/>
                                        <p:tgtEl>
                                          <p:spTgt spid="2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fade">
                                      <p:cBhvr>
                                        <p:cTn id="40" dur="500"/>
                                        <p:tgtEl>
                                          <p:spTgt spid="2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21" grpId="0"/>
      <p:bldP spid="22" grpId="0"/>
      <p:bldP spid="23" grpId="0"/>
      <p:bldP spid="24" grpId="0"/>
      <p:bldP spid="25" grpId="0"/>
      <p:bldP spid="26" grpId="0"/>
      <p:bldP spid="27" grpId="0"/>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9E38B3-4686-8247-9625-49018D29F408}"/>
              </a:ext>
            </a:extLst>
          </p:cNvPr>
          <p:cNvSpPr>
            <a:spLocks noGrp="1"/>
          </p:cNvSpPr>
          <p:nvPr>
            <p:ph type="title"/>
          </p:nvPr>
        </p:nvSpPr>
        <p:spPr>
          <a:xfrm>
            <a:off x="1542233" y="2497514"/>
            <a:ext cx="9430567" cy="1693639"/>
          </a:xfrm>
        </p:spPr>
        <p:txBody>
          <a:bodyPr/>
          <a:lstStyle/>
          <a:p>
            <a:r>
              <a:rPr lang="en-US" dirty="0"/>
              <a:t>“Your name is so hard to pronounce - is there something else I can call you?”</a:t>
            </a:r>
          </a:p>
        </p:txBody>
      </p:sp>
      <p:sp>
        <p:nvSpPr>
          <p:cNvPr id="6" name="Text Placeholder 5">
            <a:extLst>
              <a:ext uri="{FF2B5EF4-FFF2-40B4-BE49-F238E27FC236}">
                <a16:creationId xmlns:a16="http://schemas.microsoft.com/office/drawing/2014/main" id="{7DCBA01B-ECA4-4938-872A-B38BEB13AC06}"/>
              </a:ext>
            </a:extLst>
          </p:cNvPr>
          <p:cNvSpPr>
            <a:spLocks noGrp="1"/>
          </p:cNvSpPr>
          <p:nvPr>
            <p:ph type="body" sz="quarter" idx="12"/>
          </p:nvPr>
        </p:nvSpPr>
        <p:spPr>
          <a:xfrm>
            <a:off x="2196306" y="2041505"/>
            <a:ext cx="7799387" cy="456009"/>
          </a:xfrm>
        </p:spPr>
        <p:txBody>
          <a:bodyPr/>
          <a:lstStyle/>
          <a:p>
            <a:r>
              <a:rPr lang="en-US" dirty="0"/>
              <a:t>How might you respond if someone when someone says…</a:t>
            </a:r>
          </a:p>
          <a:p>
            <a:endParaRPr lang="en-US" dirty="0"/>
          </a:p>
        </p:txBody>
      </p:sp>
    </p:spTree>
    <p:extLst>
      <p:ext uri="{BB962C8B-B14F-4D97-AF65-F5344CB8AC3E}">
        <p14:creationId xmlns:p14="http://schemas.microsoft.com/office/powerpoint/2010/main" val="8035428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48E72-7BF7-7BBF-E95A-E10CF6CD807E}"/>
              </a:ext>
            </a:extLst>
          </p:cNvPr>
          <p:cNvSpPr>
            <a:spLocks noGrp="1"/>
          </p:cNvSpPr>
          <p:nvPr>
            <p:ph type="title"/>
          </p:nvPr>
        </p:nvSpPr>
        <p:spPr/>
        <p:txBody>
          <a:bodyPr/>
          <a:lstStyle/>
          <a:p>
            <a:r>
              <a:rPr lang="en-US" dirty="0"/>
              <a:t>Agency: Assertive “I” Statements</a:t>
            </a:r>
          </a:p>
        </p:txBody>
      </p:sp>
      <p:sp>
        <p:nvSpPr>
          <p:cNvPr id="3" name="Text Placeholder 2">
            <a:extLst>
              <a:ext uri="{FF2B5EF4-FFF2-40B4-BE49-F238E27FC236}">
                <a16:creationId xmlns:a16="http://schemas.microsoft.com/office/drawing/2014/main" id="{F131F9A7-DF2F-7EF0-E1E6-8E55E01D869E}"/>
              </a:ext>
            </a:extLst>
          </p:cNvPr>
          <p:cNvSpPr>
            <a:spLocks noGrp="1"/>
          </p:cNvSpPr>
          <p:nvPr>
            <p:ph type="body" sz="quarter" idx="11"/>
          </p:nvPr>
        </p:nvSpPr>
        <p:spPr/>
        <p:txBody>
          <a:bodyPr/>
          <a:lstStyle/>
          <a:p>
            <a:r>
              <a:rPr lang="en-US" dirty="0"/>
              <a:t>If you have an existing relationship, are afraid of escalation, or concerned about the repercussions of “calling someone out”</a:t>
            </a:r>
          </a:p>
          <a:p>
            <a:endParaRPr lang="en-US" dirty="0"/>
          </a:p>
        </p:txBody>
      </p:sp>
      <p:sp>
        <p:nvSpPr>
          <p:cNvPr id="7" name="TextBox 6">
            <a:extLst>
              <a:ext uri="{FF2B5EF4-FFF2-40B4-BE49-F238E27FC236}">
                <a16:creationId xmlns:a16="http://schemas.microsoft.com/office/drawing/2014/main" id="{61E81A18-E51F-C05C-F757-8E81C975530E}"/>
              </a:ext>
            </a:extLst>
          </p:cNvPr>
          <p:cNvSpPr txBox="1"/>
          <p:nvPr/>
        </p:nvSpPr>
        <p:spPr>
          <a:xfrm>
            <a:off x="981307" y="2530966"/>
            <a:ext cx="10448692" cy="3262432"/>
          </a:xfrm>
          <a:prstGeom prst="rect">
            <a:avLst/>
          </a:prstGeom>
          <a:noFill/>
        </p:spPr>
        <p:txBody>
          <a:bodyPr wrap="square" rtlCol="0">
            <a:spAutoFit/>
          </a:bodyPr>
          <a:lstStyle/>
          <a:p>
            <a:r>
              <a:rPr lang="en-US" b="1" dirty="0">
                <a:solidFill>
                  <a:schemeClr val="accent5"/>
                </a:solidFill>
                <a:latin typeface="+mn-lt"/>
              </a:rPr>
              <a:t>Example:</a:t>
            </a:r>
          </a:p>
          <a:p>
            <a:pPr marL="800100" lvl="1" indent="-342900">
              <a:buFont typeface="Arial" panose="020B0604020202020204" pitchFamily="34" charset="0"/>
              <a:buChar char="•"/>
            </a:pPr>
            <a:r>
              <a:rPr lang="en-US" sz="2000" dirty="0">
                <a:solidFill>
                  <a:schemeClr val="bg1"/>
                </a:solidFill>
                <a:latin typeface="+mn-lt"/>
              </a:rPr>
              <a:t>“I can’t believe how racist you’re being” vs.</a:t>
            </a:r>
          </a:p>
          <a:p>
            <a:pPr lvl="1"/>
            <a:endParaRPr lang="en-US" sz="2000" dirty="0">
              <a:solidFill>
                <a:schemeClr val="bg1"/>
              </a:solidFill>
              <a:latin typeface="+mn-lt"/>
            </a:endParaRPr>
          </a:p>
          <a:p>
            <a:pPr marL="800100" lvl="1" indent="-342900">
              <a:buFont typeface="Arial" panose="020B0604020202020204" pitchFamily="34" charset="0"/>
              <a:buChar char="•"/>
            </a:pPr>
            <a:r>
              <a:rPr lang="en-US" sz="2000" dirty="0">
                <a:solidFill>
                  <a:schemeClr val="bg1"/>
                </a:solidFill>
                <a:latin typeface="+mn-lt"/>
              </a:rPr>
              <a:t>“When you _____________ (specific comment/behavior), I felt ____________ (feeling) and I would like you to________________.”</a:t>
            </a:r>
          </a:p>
          <a:p>
            <a:pPr lvl="2"/>
            <a:endParaRPr lang="en-US" dirty="0">
              <a:solidFill>
                <a:schemeClr val="bg1"/>
              </a:solidFill>
              <a:latin typeface="+mn-lt"/>
            </a:endParaRPr>
          </a:p>
          <a:p>
            <a:pPr lvl="2"/>
            <a:r>
              <a:rPr lang="en-US" dirty="0">
                <a:solidFill>
                  <a:schemeClr val="bg1"/>
                </a:solidFill>
                <a:latin typeface="+mn-lt"/>
              </a:rPr>
              <a:t>Ex: </a:t>
            </a:r>
            <a:r>
              <a:rPr lang="en-US" i="1" dirty="0">
                <a:solidFill>
                  <a:schemeClr val="bg1"/>
                </a:solidFill>
                <a:latin typeface="+mn-lt"/>
              </a:rPr>
              <a:t>Last Monday, when I was introducing myself, you asked to call me by something other than my name.  When you asked me that, I felt unvalued, disrespected, misunderstood, and frankly unseen and I would like you to take me more seriously as a member of this class and call me by my name.</a:t>
            </a:r>
          </a:p>
          <a:p>
            <a:endParaRPr lang="en-US" dirty="0">
              <a:solidFill>
                <a:schemeClr val="bg1"/>
              </a:solidFill>
              <a:latin typeface="+mn-lt"/>
            </a:endParaRPr>
          </a:p>
        </p:txBody>
      </p:sp>
      <p:pic>
        <p:nvPicPr>
          <p:cNvPr id="8" name="Picture 7" descr="Text&#10;&#10;Description automatically generated">
            <a:extLst>
              <a:ext uri="{FF2B5EF4-FFF2-40B4-BE49-F238E27FC236}">
                <a16:creationId xmlns:a16="http://schemas.microsoft.com/office/drawing/2014/main" id="{3FF9083A-6A6B-1298-2461-C1F5DD0AF27B}"/>
              </a:ext>
            </a:extLst>
          </p:cNvPr>
          <p:cNvPicPr>
            <a:picLocks noChangeAspect="1"/>
          </p:cNvPicPr>
          <p:nvPr/>
        </p:nvPicPr>
        <p:blipFill>
          <a:blip r:embed="rId3"/>
          <a:stretch>
            <a:fillRect/>
          </a:stretch>
        </p:blipFill>
        <p:spPr>
          <a:xfrm>
            <a:off x="10437928" y="179517"/>
            <a:ext cx="1567806" cy="686199"/>
          </a:xfrm>
          <a:prstGeom prst="rect">
            <a:avLst/>
          </a:prstGeom>
        </p:spPr>
      </p:pic>
    </p:spTree>
    <p:extLst>
      <p:ext uri="{BB962C8B-B14F-4D97-AF65-F5344CB8AC3E}">
        <p14:creationId xmlns:p14="http://schemas.microsoft.com/office/powerpoint/2010/main" val="30364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fade">
                                      <p:cBhvr>
                                        <p:cTn id="12" dur="500"/>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animEffect transition="in" filter="fade">
                                      <p:cBhvr>
                                        <p:cTn id="1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48E72-7BF7-7BBF-E95A-E10CF6CD807E}"/>
              </a:ext>
            </a:extLst>
          </p:cNvPr>
          <p:cNvSpPr>
            <a:spLocks noGrp="1"/>
          </p:cNvSpPr>
          <p:nvPr>
            <p:ph type="title"/>
          </p:nvPr>
        </p:nvSpPr>
        <p:spPr/>
        <p:txBody>
          <a:bodyPr/>
          <a:lstStyle/>
          <a:p>
            <a:r>
              <a:rPr lang="en-US" dirty="0">
                <a:solidFill>
                  <a:schemeClr val="accent3"/>
                </a:solidFill>
              </a:rPr>
              <a:t>Anti-oppressive</a:t>
            </a:r>
            <a:r>
              <a:rPr lang="en-US" dirty="0"/>
              <a:t> Active Listening looks like:</a:t>
            </a:r>
          </a:p>
        </p:txBody>
      </p:sp>
      <p:sp>
        <p:nvSpPr>
          <p:cNvPr id="7" name="TextBox 6">
            <a:extLst>
              <a:ext uri="{FF2B5EF4-FFF2-40B4-BE49-F238E27FC236}">
                <a16:creationId xmlns:a16="http://schemas.microsoft.com/office/drawing/2014/main" id="{61E81A18-E51F-C05C-F757-8E81C975530E}"/>
              </a:ext>
            </a:extLst>
          </p:cNvPr>
          <p:cNvSpPr txBox="1"/>
          <p:nvPr/>
        </p:nvSpPr>
        <p:spPr>
          <a:xfrm>
            <a:off x="762000" y="1727341"/>
            <a:ext cx="10448692" cy="4401205"/>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chemeClr val="bg1"/>
                </a:solidFill>
              </a:rPr>
              <a:t>Acknowledging the feelings expressed </a:t>
            </a:r>
            <a:r>
              <a:rPr lang="en-US" sz="2800" i="1" dirty="0">
                <a:solidFill>
                  <a:schemeClr val="bg1"/>
                </a:solidFill>
              </a:rPr>
              <a:t>while </a:t>
            </a:r>
            <a:r>
              <a:rPr lang="en-US" sz="2800" i="1" dirty="0">
                <a:solidFill>
                  <a:schemeClr val="bg1"/>
                </a:solidFill>
                <a:latin typeface="+mn-lt"/>
              </a:rPr>
              <a:t>naming and rejecting any biased or harmful content in what is shared</a:t>
            </a:r>
          </a:p>
          <a:p>
            <a:pPr marL="914400" lvl="1" indent="-457200">
              <a:buFont typeface="Courier New" panose="02070309020205020404" pitchFamily="49" charset="0"/>
              <a:buChar char="o"/>
            </a:pPr>
            <a:r>
              <a:rPr lang="en-US" sz="2800" dirty="0">
                <a:solidFill>
                  <a:schemeClr val="bg1"/>
                </a:solidFill>
                <a:latin typeface="+mn-lt"/>
              </a:rPr>
              <a:t>Highlight/flag potential impact</a:t>
            </a:r>
          </a:p>
          <a:p>
            <a:pPr marL="914400" lvl="1" indent="-457200">
              <a:buFont typeface="Courier New" panose="02070309020205020404" pitchFamily="49" charset="0"/>
              <a:buChar char="o"/>
            </a:pPr>
            <a:r>
              <a:rPr lang="en-US" sz="2800" dirty="0">
                <a:solidFill>
                  <a:schemeClr val="bg1"/>
                </a:solidFill>
                <a:latin typeface="+mn-lt"/>
              </a:rPr>
              <a:t>Check-in with the opportunity to correct or clarify</a:t>
            </a:r>
          </a:p>
          <a:p>
            <a:pPr lvl="1"/>
            <a:endParaRPr lang="en-US" sz="2800" dirty="0">
              <a:solidFill>
                <a:schemeClr val="bg1"/>
              </a:solidFill>
              <a:latin typeface="+mn-lt"/>
            </a:endParaRPr>
          </a:p>
          <a:p>
            <a:pPr marL="457200" indent="-457200">
              <a:buFont typeface="Arial" panose="020B0604020202020204" pitchFamily="34" charset="0"/>
              <a:buChar char="•"/>
            </a:pPr>
            <a:r>
              <a:rPr lang="en-US" sz="2800" dirty="0">
                <a:solidFill>
                  <a:schemeClr val="bg1"/>
                </a:solidFill>
                <a:latin typeface="+mn-lt"/>
              </a:rPr>
              <a:t>Following up</a:t>
            </a:r>
          </a:p>
          <a:p>
            <a:pPr marL="914400" lvl="1" indent="-457200">
              <a:buFont typeface="Courier New" panose="02070309020205020404" pitchFamily="49" charset="0"/>
              <a:buChar char="o"/>
            </a:pPr>
            <a:r>
              <a:rPr lang="en-US" sz="2800" dirty="0">
                <a:solidFill>
                  <a:schemeClr val="bg1"/>
                </a:solidFill>
                <a:latin typeface="+mn-lt"/>
              </a:rPr>
              <a:t>With the person who made the comment</a:t>
            </a:r>
          </a:p>
          <a:p>
            <a:pPr marL="914400" lvl="1" indent="-457200">
              <a:buFont typeface="Courier New" panose="02070309020205020404" pitchFamily="49" charset="0"/>
              <a:buChar char="o"/>
            </a:pPr>
            <a:r>
              <a:rPr lang="en-US" sz="2800" dirty="0">
                <a:solidFill>
                  <a:schemeClr val="bg1"/>
                </a:solidFill>
                <a:latin typeface="+mn-lt"/>
              </a:rPr>
              <a:t>With anyone in the group who may have been harmed</a:t>
            </a:r>
          </a:p>
          <a:p>
            <a:pPr marL="457200" indent="-457200">
              <a:buFont typeface="Arial" panose="020B0604020202020204" pitchFamily="34" charset="0"/>
              <a:buChar char="•"/>
            </a:pPr>
            <a:endParaRPr lang="en-US" sz="2800" dirty="0">
              <a:solidFill>
                <a:schemeClr val="bg1"/>
              </a:solidFill>
              <a:latin typeface="+mn-lt"/>
            </a:endParaRPr>
          </a:p>
          <a:p>
            <a:endParaRPr lang="en-US" sz="2800" dirty="0">
              <a:solidFill>
                <a:schemeClr val="bg1"/>
              </a:solidFill>
              <a:latin typeface="+mn-lt"/>
            </a:endParaRPr>
          </a:p>
        </p:txBody>
      </p:sp>
      <p:pic>
        <p:nvPicPr>
          <p:cNvPr id="3" name="Picture 2" descr="Text&#10;&#10;Description automatically generated">
            <a:extLst>
              <a:ext uri="{FF2B5EF4-FFF2-40B4-BE49-F238E27FC236}">
                <a16:creationId xmlns:a16="http://schemas.microsoft.com/office/drawing/2014/main" id="{576C6F1C-5436-1847-938C-9CA92705241A}"/>
              </a:ext>
            </a:extLst>
          </p:cNvPr>
          <p:cNvPicPr>
            <a:picLocks noChangeAspect="1"/>
          </p:cNvPicPr>
          <p:nvPr/>
        </p:nvPicPr>
        <p:blipFill>
          <a:blip r:embed="rId3"/>
          <a:stretch>
            <a:fillRect/>
          </a:stretch>
        </p:blipFill>
        <p:spPr>
          <a:xfrm>
            <a:off x="10569897" y="5130659"/>
            <a:ext cx="1567806" cy="686199"/>
          </a:xfrm>
          <a:prstGeom prst="rect">
            <a:avLst/>
          </a:prstGeom>
        </p:spPr>
      </p:pic>
    </p:spTree>
    <p:extLst>
      <p:ext uri="{BB962C8B-B14F-4D97-AF65-F5344CB8AC3E}">
        <p14:creationId xmlns:p14="http://schemas.microsoft.com/office/powerpoint/2010/main" val="335728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500"/>
                                        <p:tgtEl>
                                          <p:spTgt spid="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
                                            <p:txEl>
                                              <p:pRg st="4" end="4"/>
                                            </p:txEl>
                                          </p:spTgt>
                                        </p:tgtEl>
                                        <p:attrNameLst>
                                          <p:attrName>style.visibility</p:attrName>
                                        </p:attrNameLst>
                                      </p:cBhvr>
                                      <p:to>
                                        <p:strVal val="visible"/>
                                      </p:to>
                                    </p:set>
                                    <p:animEffect transition="in" filter="fade">
                                      <p:cBhvr>
                                        <p:cTn id="18" dur="500"/>
                                        <p:tgtEl>
                                          <p:spTgt spid="7">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animEffect transition="in" filter="fade">
                                      <p:cBhvr>
                                        <p:cTn id="21" dur="500"/>
                                        <p:tgtEl>
                                          <p:spTgt spid="7">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7">
                                            <p:txEl>
                                              <p:pRg st="6" end="6"/>
                                            </p:txEl>
                                          </p:spTgt>
                                        </p:tgtEl>
                                        <p:attrNameLst>
                                          <p:attrName>style.visibility</p:attrName>
                                        </p:attrNameLst>
                                      </p:cBhvr>
                                      <p:to>
                                        <p:strVal val="visible"/>
                                      </p:to>
                                    </p:set>
                                    <p:animEffect transition="in" filter="fade">
                                      <p:cBhvr>
                                        <p:cTn id="24"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7155E1D-F4AD-41A7-B948-E2D246CCFE8A}"/>
              </a:ext>
            </a:extLst>
          </p:cNvPr>
          <p:cNvSpPr>
            <a:spLocks noGrp="1"/>
          </p:cNvSpPr>
          <p:nvPr>
            <p:ph type="body" sz="quarter" idx="12"/>
          </p:nvPr>
        </p:nvSpPr>
        <p:spPr>
          <a:xfrm>
            <a:off x="193289" y="1871998"/>
            <a:ext cx="11998711" cy="4211350"/>
          </a:xfrm>
        </p:spPr>
        <p:txBody>
          <a:bodyPr vert="horz" wrap="square" lIns="0" tIns="0" rIns="0" bIns="0" rtlCol="0" anchor="t">
            <a:noAutofit/>
          </a:bodyPr>
          <a:lstStyle/>
          <a:p>
            <a:r>
              <a:rPr lang="en-US" sz="2800" dirty="0">
                <a:ea typeface="Calibri" panose="020F0502020204030204" pitchFamily="34" charset="0"/>
                <a:cs typeface="Times New Roman" panose="02020603050405020304" pitchFamily="18" charset="0"/>
              </a:rPr>
              <a:t>“I was just talking to Karla and he - I mean she - I mean whatever. He said I needed to change my email signature and add my pronouns. But I’ve had it for years and everyone already knows who I am.”</a:t>
            </a:r>
          </a:p>
          <a:p>
            <a:endParaRPr lang="en-US" sz="2800" dirty="0">
              <a:ea typeface="Calibri" panose="020F0502020204030204" pitchFamily="34" charset="0"/>
              <a:cs typeface="Times New Roman" panose="02020603050405020304" pitchFamily="18" charset="0"/>
            </a:endParaRPr>
          </a:p>
          <a:p>
            <a:r>
              <a:rPr lang="en-US" sz="2800" i="1" dirty="0">
                <a:solidFill>
                  <a:schemeClr val="bg2"/>
                </a:solidFill>
              </a:rPr>
              <a:t>It sounds like you are frustrated with Karla’s request because you don’t feel like it’s necessary for you. </a:t>
            </a:r>
            <a:r>
              <a:rPr lang="en-US" sz="2800" i="1" dirty="0">
                <a:solidFill>
                  <a:schemeClr val="accent3"/>
                </a:solidFill>
              </a:rPr>
              <a:t>I want to remind you, however, that we have new folks joining our space and it is important to normalize the practice of not making assumptions of what pronouns they use. Just like you want people to call you by your correct name and title, people want to be called by their correct pronouns. Also, as a reminder, Karla uses she/her pronouns.</a:t>
            </a:r>
            <a:endParaRPr lang="en-US" sz="3600" i="1" dirty="0">
              <a:solidFill>
                <a:schemeClr val="accent3"/>
              </a:solidFill>
              <a:ea typeface="Calibri" panose="020F0502020204030204" pitchFamily="34" charset="0"/>
              <a:cs typeface="Times New Roman" panose="02020603050405020304" pitchFamily="18" charset="0"/>
            </a:endParaRPr>
          </a:p>
          <a:p>
            <a:endParaRPr lang="en-US" sz="2800" dirty="0">
              <a:ea typeface="Calibri" panose="020F0502020204030204" pitchFamily="34" charset="0"/>
              <a:cs typeface="Times New Roman" panose="02020603050405020304" pitchFamily="18" charset="0"/>
            </a:endParaRPr>
          </a:p>
          <a:p>
            <a:endParaRPr lang="en-US" sz="3600" dirty="0"/>
          </a:p>
        </p:txBody>
      </p:sp>
      <p:sp>
        <p:nvSpPr>
          <p:cNvPr id="2" name="Title 1">
            <a:extLst>
              <a:ext uri="{FF2B5EF4-FFF2-40B4-BE49-F238E27FC236}">
                <a16:creationId xmlns:a16="http://schemas.microsoft.com/office/drawing/2014/main" id="{A129F5D7-0C87-5340-29C7-42269F719372}"/>
              </a:ext>
            </a:extLst>
          </p:cNvPr>
          <p:cNvSpPr txBox="1">
            <a:spLocks/>
          </p:cNvSpPr>
          <p:nvPr/>
        </p:nvSpPr>
        <p:spPr>
          <a:xfrm>
            <a:off x="1525299" y="774652"/>
            <a:ext cx="9141397" cy="830997"/>
          </a:xfrm>
          <a:prstGeom prst="rect">
            <a:avLst/>
          </a:prstGeo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tx1"/>
                </a:solidFill>
                <a:effectLst/>
                <a:latin typeface="+mj-lt"/>
                <a:ea typeface="+mn-ea"/>
                <a:cs typeface="Segoe UI" pitchFamily="34" charset="0"/>
              </a:defRPr>
            </a:lvl1pPr>
          </a:lstStyle>
          <a:p>
            <a:pPr fontAlgn="auto">
              <a:spcAft>
                <a:spcPts val="0"/>
              </a:spcAft>
            </a:pPr>
            <a:r>
              <a:rPr lang="en-US" sz="5400" dirty="0"/>
              <a:t>Example</a:t>
            </a:r>
          </a:p>
        </p:txBody>
      </p:sp>
    </p:spTree>
    <p:extLst>
      <p:ext uri="{BB962C8B-B14F-4D97-AF65-F5344CB8AC3E}">
        <p14:creationId xmlns:p14="http://schemas.microsoft.com/office/powerpoint/2010/main" val="42447615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7155E1D-F4AD-41A7-B948-E2D246CCFE8A}"/>
              </a:ext>
            </a:extLst>
          </p:cNvPr>
          <p:cNvSpPr>
            <a:spLocks noGrp="1"/>
          </p:cNvSpPr>
          <p:nvPr>
            <p:ph type="body" sz="quarter" idx="12"/>
          </p:nvPr>
        </p:nvSpPr>
        <p:spPr>
          <a:xfrm>
            <a:off x="96641" y="1889083"/>
            <a:ext cx="11998711" cy="4211350"/>
          </a:xfrm>
        </p:spPr>
        <p:txBody>
          <a:bodyPr vert="horz" wrap="square" lIns="0" tIns="0" rIns="0" bIns="0" rtlCol="0" anchor="t">
            <a:noAutofit/>
          </a:bodyPr>
          <a:lstStyle/>
          <a:p>
            <a:r>
              <a:rPr lang="en-US" sz="2800" dirty="0">
                <a:ea typeface="Calibri" panose="020F0502020204030204" pitchFamily="34" charset="0"/>
                <a:cs typeface="Times New Roman" panose="02020603050405020304" pitchFamily="18" charset="0"/>
              </a:rPr>
              <a:t>“Jolene* talks way too loud all the time in the lab – I am so sick of it”</a:t>
            </a:r>
          </a:p>
          <a:p>
            <a:endParaRPr lang="en-US" sz="3200" dirty="0">
              <a:cs typeface="Times New Roman" panose="02020603050405020304" pitchFamily="18" charset="0"/>
            </a:endParaRPr>
          </a:p>
          <a:p>
            <a:r>
              <a:rPr lang="en-US" sz="3200" i="1" dirty="0">
                <a:solidFill>
                  <a:schemeClr val="bg2"/>
                </a:solidFill>
              </a:rPr>
              <a:t>It sounds like lab conditions are frustrating for you, and you want to make sure there are shared norms about common space.</a:t>
            </a:r>
            <a:r>
              <a:rPr lang="en-US" sz="3200" i="1" dirty="0">
                <a:solidFill>
                  <a:schemeClr val="accent3"/>
                </a:solidFill>
              </a:rPr>
              <a:t> I’m concerned, though, that you are focusing specifically on Jolene, given how often women of color are scrutinized for their public behavior – is this issue broader than that?</a:t>
            </a:r>
            <a:endParaRPr lang="en-US" sz="3200" i="1" dirty="0">
              <a:solidFill>
                <a:schemeClr val="accent3"/>
              </a:solidFill>
              <a:ea typeface="Calibri" panose="020F0502020204030204" pitchFamily="34" charset="0"/>
              <a:cs typeface="Times New Roman" panose="02020603050405020304" pitchFamily="18" charset="0"/>
            </a:endParaRPr>
          </a:p>
          <a:p>
            <a:endParaRPr lang="en-US" sz="2800" dirty="0">
              <a:ea typeface="Calibri" panose="020F0502020204030204" pitchFamily="34" charset="0"/>
              <a:cs typeface="Times New Roman" panose="02020603050405020304" pitchFamily="18" charset="0"/>
            </a:endParaRPr>
          </a:p>
          <a:p>
            <a:pPr algn="l"/>
            <a:r>
              <a:rPr lang="en-US" sz="2400" dirty="0"/>
              <a:t>	*woman of color</a:t>
            </a:r>
            <a:endParaRPr lang="en-US" sz="3600" dirty="0"/>
          </a:p>
        </p:txBody>
      </p:sp>
      <p:sp>
        <p:nvSpPr>
          <p:cNvPr id="2" name="Title 1">
            <a:extLst>
              <a:ext uri="{FF2B5EF4-FFF2-40B4-BE49-F238E27FC236}">
                <a16:creationId xmlns:a16="http://schemas.microsoft.com/office/drawing/2014/main" id="{A129F5D7-0C87-5340-29C7-42269F719372}"/>
              </a:ext>
            </a:extLst>
          </p:cNvPr>
          <p:cNvSpPr txBox="1">
            <a:spLocks/>
          </p:cNvSpPr>
          <p:nvPr/>
        </p:nvSpPr>
        <p:spPr>
          <a:xfrm>
            <a:off x="1525299" y="774652"/>
            <a:ext cx="9141397" cy="830997"/>
          </a:xfrm>
          <a:prstGeom prst="rect">
            <a:avLst/>
          </a:prstGeo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tx1"/>
                </a:solidFill>
                <a:effectLst/>
                <a:latin typeface="+mj-lt"/>
                <a:ea typeface="+mn-ea"/>
                <a:cs typeface="Segoe UI" pitchFamily="34" charset="0"/>
              </a:defRPr>
            </a:lvl1pPr>
          </a:lstStyle>
          <a:p>
            <a:pPr fontAlgn="auto">
              <a:spcAft>
                <a:spcPts val="0"/>
              </a:spcAft>
            </a:pPr>
            <a:r>
              <a:rPr lang="en-US" sz="5400" dirty="0"/>
              <a:t>Example</a:t>
            </a:r>
          </a:p>
        </p:txBody>
      </p:sp>
    </p:spTree>
    <p:extLst>
      <p:ext uri="{BB962C8B-B14F-4D97-AF65-F5344CB8AC3E}">
        <p14:creationId xmlns:p14="http://schemas.microsoft.com/office/powerpoint/2010/main" val="8563266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15">
      <a:dk1>
        <a:sysClr val="windowText" lastClr="000000"/>
      </a:dk1>
      <a:lt1>
        <a:sysClr val="window" lastClr="FFFFFF"/>
      </a:lt1>
      <a:dk2>
        <a:srgbClr val="F36E36"/>
      </a:dk2>
      <a:lt2>
        <a:srgbClr val="E7E6E6"/>
      </a:lt2>
      <a:accent1>
        <a:srgbClr val="A31312"/>
      </a:accent1>
      <a:accent2>
        <a:srgbClr val="E7E6E6"/>
      </a:accent2>
      <a:accent3>
        <a:srgbClr val="FDB913"/>
      </a:accent3>
      <a:accent4>
        <a:srgbClr val="1E753B"/>
      </a:accent4>
      <a:accent5>
        <a:srgbClr val="067CA2"/>
      </a:accent5>
      <a:accent6>
        <a:srgbClr val="493456"/>
      </a:accent6>
      <a:hlink>
        <a:srgbClr val="067CA2"/>
      </a:hlink>
      <a:folHlink>
        <a:srgbClr val="886D93"/>
      </a:folHlink>
    </a:clrScheme>
    <a:fontScheme name="Custom 8">
      <a:majorFont>
        <a:latin typeface="Segoe UI"/>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967531_win32_mlw v2" id="{D6E82B91-6E0A-4ADE-ABDF-7A3107FF5DC0}" vid="{FDF63795-6842-4874-86B5-D3F4150A0B0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6A6AD0CE-C3A1-49ED-84DB-B51D7D3B27B3}">
  <ds:schemaRefs>
    <ds:schemaRef ds:uri="http://schemas.microsoft.com/sharepoint/v3/contenttype/forms"/>
  </ds:schemaRefs>
</ds:datastoreItem>
</file>

<file path=customXml/itemProps2.xml><?xml version="1.0" encoding="utf-8"?>
<ds:datastoreItem xmlns:ds="http://schemas.openxmlformats.org/officeDocument/2006/customXml" ds:itemID="{3D32A503-7E2B-48A7-A1A4-FEB996769C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D794402-D476-4C0A-8953-D7E5D3D97C85}">
  <ds:schemaRefs>
    <ds:schemaRef ds:uri="http://schemas.microsoft.com/sharepoint/v3"/>
    <ds:schemaRef ds:uri="230e9df3-be65-4c73-a93b-d1236ebd677e"/>
    <ds:schemaRef ds:uri="16c05727-aa75-4e4a-9b5f-8a80a1165891"/>
    <ds:schemaRef ds:uri="http://purl.org/dc/elements/1.1/"/>
    <ds:schemaRef ds:uri="http://purl.org/dc/terms/"/>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71af3243-3dd4-4a8d-8c0d-dd76da1f02a5"/>
    <ds:schemaRef ds:uri="http://schemas.microsoft.com/office/2006/metadata/properties"/>
    <ds:schemaRef ds:uri="http://purl.org/dc/dcmitype/"/>
  </ds:schemaRefs>
</ds:datastoreItem>
</file>

<file path=docMetadata/LabelInfo.xml><?xml version="1.0" encoding="utf-8"?>
<clbl:labelList xmlns:clbl="http://schemas.microsoft.com/office/2020/mipLabelMetadata">
  <clbl:label id="{72f988bf-86f1-41af-91ab-2d7cd011db47}" enabled="0" method="" siteId="{72f988bf-86f1-41af-91ab-2d7cd011db47}" removed="1"/>
</clbl:labelList>
</file>

<file path=docProps/app.xml><?xml version="1.0" encoding="utf-8"?>
<Properties xmlns="http://schemas.openxmlformats.org/officeDocument/2006/extended-properties" xmlns:vt="http://schemas.openxmlformats.org/officeDocument/2006/docPropsVTypes">
  <Template/>
  <TotalTime>1124</TotalTime>
  <Words>1152</Words>
  <Application>Microsoft Macintosh PowerPoint</Application>
  <PresentationFormat>Widescreen</PresentationFormat>
  <Paragraphs>149</Paragraphs>
  <Slides>15</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Courier New</vt:lpstr>
      <vt:lpstr>Segoe UI</vt:lpstr>
      <vt:lpstr>Office Theme</vt:lpstr>
      <vt:lpstr>Restorative Conflict &amp; Communication Skills </vt:lpstr>
      <vt:lpstr>PowerPoint Presentation</vt:lpstr>
      <vt:lpstr>PowerPoint Presentation</vt:lpstr>
      <vt:lpstr>PowerPoint Presentation</vt:lpstr>
      <vt:lpstr>“Your name is so hard to pronounce - is there something else I can call you?”</vt:lpstr>
      <vt:lpstr>Agency: Assertive “I” Statements</vt:lpstr>
      <vt:lpstr>Anti-oppressive Active Listening looks like:</vt:lpstr>
      <vt:lpstr>PowerPoint Presentation</vt:lpstr>
      <vt:lpstr>PowerPoint Presentation</vt:lpstr>
      <vt:lpstr>PowerPoint Presentation</vt:lpstr>
      <vt:lpstr>Meaningful Accountability </vt:lpstr>
      <vt:lpstr>Fear Anxiety Shame Guilt Identity &amp; Cognitive Dissonance</vt:lpstr>
      <vt:lpstr>Meaningful Accountability</vt:lpstr>
      <vt:lpstr>PowerPoint Presentation</vt:lpstr>
      <vt:lpstr>THANK YOU!  Hanan Ahmed, Restorative Practices Specialist hananahm@upenn.edu   Pablo Cerdera, Associate Director RP@P pcerdera@upenn.edu</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Restorative Conflict &amp; Communication Skills </dc:title>
  <dc:subject/>
  <dc:creator>Ahmed, Hanan Ali</dc:creator>
  <cp:keywords/>
  <dc:description/>
  <cp:lastModifiedBy>Ahmed, Hanan Ali</cp:lastModifiedBy>
  <cp:revision>2</cp:revision>
  <dcterms:created xsi:type="dcterms:W3CDTF">2022-08-19T01:33:27Z</dcterms:created>
  <dcterms:modified xsi:type="dcterms:W3CDTF">2022-08-19T20:17:51Z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